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4"/>
  </p:sldMasterIdLst>
  <p:notesMasterIdLst>
    <p:notesMasterId r:id="rId26"/>
  </p:notesMasterIdLst>
  <p:sldIdLst>
    <p:sldId id="256" r:id="rId5"/>
    <p:sldId id="257" r:id="rId6"/>
    <p:sldId id="260" r:id="rId7"/>
    <p:sldId id="258" r:id="rId8"/>
    <p:sldId id="276" r:id="rId9"/>
    <p:sldId id="270" r:id="rId10"/>
    <p:sldId id="275" r:id="rId11"/>
    <p:sldId id="262" r:id="rId12"/>
    <p:sldId id="277" r:id="rId13"/>
    <p:sldId id="278" r:id="rId14"/>
    <p:sldId id="268" r:id="rId15"/>
    <p:sldId id="269" r:id="rId16"/>
    <p:sldId id="267" r:id="rId17"/>
    <p:sldId id="273" r:id="rId18"/>
    <p:sldId id="266" r:id="rId19"/>
    <p:sldId id="259" r:id="rId20"/>
    <p:sldId id="263" r:id="rId21"/>
    <p:sldId id="261" r:id="rId22"/>
    <p:sldId id="264" r:id="rId23"/>
    <p:sldId id="26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72447-4214-46BA-9224-A6FE54F13FD9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D14A-C090-449F-9C17-FC78D0459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7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E6A18-0445-4AC1-B458-0937D33F17BA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3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17EA3-F8C9-4BC1-B905-0D0A81A00765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6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C87-BEB1-45F3-9232-74D5390F6723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E91A-1F86-45B9-B7BD-F664AB288632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FE5DE6-AB98-8E15-5C0D-1DC1237C4F3D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3A27-3C15-4773-A3D7-EE65BBF63689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2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9F1C-1E0F-4C21-AE75-CBC1FE345408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CBEEDEC-6690-C1B0-5A2C-E4420CC5FC17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1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B65-9595-4F1B-9A21-E5DF3BE363B0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1E8C2E3-D2BE-559E-689F-718751B29E83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CF4E2-8356-4DEC-93EF-072A8AA9B9A9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CD368BF-1384-8FF1-F2FF-034B65C9B767}"/>
              </a:ext>
            </a:extLst>
          </p:cNvPr>
          <p:cNvSpPr/>
          <p:nvPr userDrawn="1"/>
        </p:nvSpPr>
        <p:spPr>
          <a:xfrm>
            <a:off x="838200" y="56673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37B0-1D94-437F-AE1F-EFA55E9EADF5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10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C55-A837-425A-AABF-2F84C47E96C3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1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921C-75A0-4235-8438-7736E5C42456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7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05DFA-F588-493B-B685-45FC3271F7DB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irokihamaguchi.github.io/talks/2024-08-29-Fast-computation-of-magic-monotone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2.gif"/><Relationship Id="rId7" Type="http://schemas.openxmlformats.org/officeDocument/2006/relationships/hyperlink" Target="https://qiita.com/hari64/items/23d8e8f20879871b2209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hyperlink" Target="https://commons.wikimedia.org/w/index.php?curid=79749638" TargetMode="External"/><Relationship Id="rId4" Type="http://schemas.openxmlformats.org/officeDocument/2006/relationships/image" Target="../media/image43.jpe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hyperlink" Target="https://epubs.siam.org/doi/10.1137/080716542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qiita.com/hari64/items/f05fea3f9142826c1031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mirucacule.hatenablog.com/entry/2022/07/10/180000" TargetMode="External"/><Relationship Id="rId7" Type="http://schemas.openxmlformats.org/officeDocument/2006/relationships/image" Target="../media/image54.png"/><Relationship Id="rId2" Type="http://schemas.openxmlformats.org/officeDocument/2006/relationships/hyperlink" Target="https://qiita.com/wsuzume/items/3f391369330abefbdb4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.xml"/><Relationship Id="rId7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3.png"/><Relationship Id="rId4" Type="http://schemas.openxmlformats.org/officeDocument/2006/relationships/tags" Target="../tags/tag7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7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hyperlink" Target="https://youtu.be/VIoWzHlz7k8?si=9xacoUEH1ULPhI6s" TargetMode="Externa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8.png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ithub.com/networkx/networkx/pull/8041" TargetMode="External"/><Relationship Id="rId7" Type="http://schemas.openxmlformats.org/officeDocument/2006/relationships/hyperlink" Target="https://networkx.org/documentation/stable/auto_examples/drawing/plot_spring_layout.html" TargetMode="External"/><Relationship Id="rId2" Type="http://schemas.openxmlformats.org/officeDocument/2006/relationships/hyperlink" Target="https://github.com/networkx/networkx/pull/78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workx/networkx/issues/8113" TargetMode="External"/><Relationship Id="rId5" Type="http://schemas.openxmlformats.org/officeDocument/2006/relationships/hyperlink" Target="https://github.com/networkx/networkx/pull/8145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github.com/networkx/networkx/pull/8042" TargetMode="Externa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4A5625-C2D2-4BA0-FB4E-86B67E4D4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220" y="1392477"/>
            <a:ext cx="6261294" cy="3162300"/>
          </a:xfrm>
        </p:spPr>
        <p:txBody>
          <a:bodyPr>
            <a:noAutofit/>
          </a:bodyPr>
          <a:lstStyle/>
          <a:p>
            <a:r>
              <a:rPr lang="ja-JP" altLang="en-US" sz="4400" dirty="0"/>
              <a:t>効率的な最適化手法</a:t>
            </a:r>
            <a:br>
              <a:rPr lang="en-US" altLang="ja-JP" sz="4400" dirty="0"/>
            </a:br>
            <a:r>
              <a:rPr lang="en-US" altLang="ja-JP" sz="4400" dirty="0"/>
              <a:t>"L-BFGS</a:t>
            </a:r>
            <a:r>
              <a:rPr lang="ja-JP" altLang="en-US" sz="4400" dirty="0"/>
              <a:t>法</a:t>
            </a:r>
            <a:r>
              <a:rPr lang="en-US" altLang="ja-JP" sz="4400" dirty="0"/>
              <a:t>"</a:t>
            </a:r>
            <a:r>
              <a:rPr lang="ja-JP" altLang="en-US" sz="4400" dirty="0"/>
              <a:t>の、</a:t>
            </a:r>
            <a:br>
              <a:rPr lang="en-US" altLang="ja-JP" sz="4400" dirty="0"/>
            </a:br>
            <a:r>
              <a:rPr lang="en-US" altLang="ja-JP" sz="4400" dirty="0"/>
              <a:t>NetworkX </a:t>
            </a:r>
            <a:r>
              <a:rPr lang="ja-JP" altLang="en-US" sz="4400" dirty="0"/>
              <a:t>での活用と </a:t>
            </a:r>
            <a:r>
              <a:rPr lang="en-US" altLang="ja-JP" sz="4400" dirty="0"/>
              <a:t>SciPy </a:t>
            </a:r>
            <a:r>
              <a:rPr lang="ja-JP" altLang="en-US" sz="4400" dirty="0"/>
              <a:t>の実装について</a:t>
            </a:r>
            <a:endParaRPr lang="en-US" sz="4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E8B717-B894-27C6-2E9B-D7554B97B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2051" y="4748377"/>
            <a:ext cx="3231633" cy="985075"/>
          </a:xfrm>
        </p:spPr>
        <p:txBody>
          <a:bodyPr>
            <a:normAutofit/>
          </a:bodyPr>
          <a:lstStyle/>
          <a:p>
            <a:r>
              <a:rPr lang="en-US" dirty="0"/>
              <a:t>SciPy Data 2026</a:t>
            </a:r>
            <a:br>
              <a:rPr lang="en-US" dirty="0"/>
            </a:br>
            <a:r>
              <a:rPr lang="ja-JP" altLang="en-US" dirty="0"/>
              <a:t>浜口広樹</a:t>
            </a:r>
            <a:endParaRPr lang="en-US" dirty="0"/>
          </a:p>
        </p:txBody>
      </p:sp>
      <p:pic>
        <p:nvPicPr>
          <p:cNvPr id="4" name="Picture 3" descr="抽象的な遺伝子のコンセプト">
            <a:extLst>
              <a:ext uri="{FF2B5EF4-FFF2-40B4-BE49-F238E27FC236}">
                <a16:creationId xmlns:a16="http://schemas.microsoft.com/office/drawing/2014/main" id="{11A50127-9B61-2D3D-245E-B2ED62A0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34" r="22041"/>
          <a:stretch>
            <a:fillRect/>
          </a:stretch>
        </p:blipFill>
        <p:spPr>
          <a:xfrm>
            <a:off x="8699542" y="2"/>
            <a:ext cx="3492458" cy="6858001"/>
          </a:xfrm>
          <a:custGeom>
            <a:avLst/>
            <a:gdLst/>
            <a:ahLst/>
            <a:cxnLst/>
            <a:rect l="l" t="t" r="r" b="b"/>
            <a:pathLst>
              <a:path w="3492458" h="6858001">
                <a:moveTo>
                  <a:pt x="0" y="0"/>
                </a:moveTo>
                <a:lnTo>
                  <a:pt x="3492458" y="0"/>
                </a:lnTo>
                <a:lnTo>
                  <a:pt x="3492458" y="3430264"/>
                </a:lnTo>
                <a:lnTo>
                  <a:pt x="3488603" y="3430264"/>
                </a:lnTo>
                <a:lnTo>
                  <a:pt x="3484192" y="3601898"/>
                </a:lnTo>
                <a:cubicBezTo>
                  <a:pt x="3390753" y="5415660"/>
                  <a:pt x="1866561" y="6858001"/>
                  <a:pt x="0" y="6858001"/>
                </a:cubicBezTo>
                <a:lnTo>
                  <a:pt x="0" y="3430264"/>
                </a:lnTo>
                <a:lnTo>
                  <a:pt x="0" y="3425249"/>
                </a:lnTo>
                <a:close/>
              </a:path>
            </a:pathLst>
          </a:cu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DF1A0-8CAA-3AEB-371E-5C0FB488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7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8B7C42-F380-D546-6746-84256028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512"/>
            <a:ext cx="10515600" cy="878048"/>
          </a:xfrm>
        </p:spPr>
        <p:txBody>
          <a:bodyPr/>
          <a:lstStyle/>
          <a:p>
            <a:r>
              <a:rPr lang="ja-JP" altLang="en-US" dirty="0"/>
              <a:t>従来の</a:t>
            </a:r>
            <a:r>
              <a:rPr lang="en-US" altLang="ja-JP" dirty="0"/>
              <a:t>NetworkX</a:t>
            </a:r>
            <a:r>
              <a:rPr lang="ja-JP" altLang="en-US" dirty="0"/>
              <a:t>が抱えていた問題</a:t>
            </a:r>
            <a:endParaRPr lang="en-US" dirty="0"/>
          </a:p>
        </p:txBody>
      </p:sp>
      <p:pic>
        <p:nvPicPr>
          <p:cNvPr id="5" name="コンテンツ プレースホルダー 4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249BAA1-5672-2CBD-DAA2-018351509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3" y="2506663"/>
            <a:ext cx="3309791" cy="4214813"/>
          </a:xfrm>
        </p:spPr>
      </p:pic>
      <p:pic>
        <p:nvPicPr>
          <p:cNvPr id="7" name="図 6" descr="グラフ, レーダー チャート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1B365A6-167D-4F80-5205-B8D9A19CF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24" y="2506664"/>
            <a:ext cx="3309791" cy="4214812"/>
          </a:xfrm>
          <a:prstGeom prst="rect">
            <a:avLst/>
          </a:prstGeom>
        </p:spPr>
      </p:pic>
      <p:pic>
        <p:nvPicPr>
          <p:cNvPr id="9" name="図 8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8D38B21-4278-D855-4A32-5E48A896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15" y="2506662"/>
            <a:ext cx="3309792" cy="421481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5E3B86-0670-1788-C39D-3B4F752A9CBD}"/>
              </a:ext>
            </a:extLst>
          </p:cNvPr>
          <p:cNvSpPr txBox="1"/>
          <p:nvPr/>
        </p:nvSpPr>
        <p:spPr>
          <a:xfrm>
            <a:off x="917823" y="1403113"/>
            <a:ext cx="10969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dirty="0"/>
              <a:t>従来実装</a:t>
            </a:r>
            <a:r>
              <a:rPr lang="en-US" altLang="ja-JP" sz="2200" dirty="0"/>
              <a:t>(</a:t>
            </a:r>
            <a:r>
              <a:rPr lang="en-US" altLang="ja-JP" sz="2200" dirty="0" err="1"/>
              <a:t>Fruchterman</a:t>
            </a:r>
            <a:r>
              <a:rPr lang="en-US" altLang="ja-JP" sz="2200" dirty="0"/>
              <a:t>–Reingold</a:t>
            </a:r>
            <a:r>
              <a:rPr lang="ja-JP" altLang="en-US" sz="2200" dirty="0"/>
              <a:t>が提案したシミュレーションベースの手法</a:t>
            </a:r>
            <a:r>
              <a:rPr lang="en-US" altLang="ja-JP" sz="2200" dirty="0"/>
              <a:t>)</a:t>
            </a:r>
            <a:r>
              <a:rPr lang="ja-JP" altLang="en-US" sz="2200" dirty="0"/>
              <a:t>はかなり遅い</a:t>
            </a:r>
            <a:br>
              <a:rPr lang="en-US" altLang="ja-JP" sz="2200" dirty="0"/>
            </a:br>
            <a:r>
              <a:rPr lang="ja-JP" altLang="en-US" sz="2200" dirty="0"/>
              <a:t>効率的な手法</a:t>
            </a:r>
            <a:r>
              <a:rPr lang="en-US" altLang="ja-JP" sz="2200" dirty="0"/>
              <a:t>(Scalable Force-Directed Placement)</a:t>
            </a:r>
            <a:r>
              <a:rPr lang="ja-JP" altLang="en-US" sz="2200" dirty="0"/>
              <a:t>も存在するが、実装が非常に膨大</a:t>
            </a:r>
            <a:br>
              <a:rPr lang="en-US" altLang="ja-JP" sz="2200" dirty="0"/>
            </a:br>
            <a:r>
              <a:rPr lang="ja-JP" altLang="en-US" sz="2200" dirty="0"/>
              <a:t>→　</a:t>
            </a:r>
            <a:r>
              <a:rPr lang="en-US" altLang="ja-JP" sz="2200" dirty="0"/>
              <a:t>NetworkX</a:t>
            </a:r>
            <a:r>
              <a:rPr lang="ja-JP" altLang="en-US" sz="2200" dirty="0"/>
              <a:t>に適した描画アルゴリズムの改善をしたいと考えていた</a:t>
            </a:r>
            <a:endParaRPr lang="en-US" sz="22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7B1CB98-4AF3-BFB1-3AEC-B00CEDEC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5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7F5FF-854D-83E0-A10C-7CE879C6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連続最適化への帰着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632C98-23EB-FFFA-15F5-3C187491F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68" y="5625444"/>
            <a:ext cx="11350500" cy="966360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グラフ描画の問題は、連続最適化問題に帰着できる</a:t>
            </a:r>
            <a:r>
              <a:rPr lang="en-US" altLang="ja-JP" dirty="0"/>
              <a:t>(</a:t>
            </a:r>
            <a:r>
              <a:rPr lang="ja-JP" altLang="en-US" dirty="0"/>
              <a:t>先行研究など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それに関する研究をしており、</a:t>
            </a:r>
            <a:r>
              <a:rPr lang="en-US" altLang="ja-JP" dirty="0"/>
              <a:t>NetworkX</a:t>
            </a:r>
            <a:r>
              <a:rPr lang="ja-JP" altLang="en-US" dirty="0"/>
              <a:t>へは、この先行研究</a:t>
            </a:r>
            <a:r>
              <a:rPr lang="en-US" altLang="ja-JP" dirty="0"/>
              <a:t>+α</a:t>
            </a:r>
            <a:r>
              <a:rPr lang="ja-JP" altLang="en-US" dirty="0"/>
              <a:t>を実装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A4EE8AF-6078-F9C9-15EB-8A770FA8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08" y="1423560"/>
            <a:ext cx="10091183" cy="3626629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0626D9-7310-1946-9EA5-A26838E6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8F7BD-7364-4DB4-5E41-AD379A84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最適化問題の導出</a:t>
            </a:r>
            <a:endParaRPr lang="en-US" dirty="0"/>
          </a:p>
        </p:txBody>
      </p:sp>
      <p:pic>
        <p:nvPicPr>
          <p:cNvPr id="5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9FA0346-156C-0275-0DFC-33DE3DDA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22" y="1918092"/>
            <a:ext cx="10108756" cy="4862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5FBF64-25E3-46F2-B728-D894E5574C65}"/>
              </a:ext>
            </a:extLst>
          </p:cNvPr>
          <p:cNvSpPr/>
          <p:nvPr/>
        </p:nvSpPr>
        <p:spPr>
          <a:xfrm>
            <a:off x="8855422" y="1918093"/>
            <a:ext cx="2294955" cy="159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12BAFB-BCBA-43C3-F7BB-9C2C1BBC5722}"/>
              </a:ext>
            </a:extLst>
          </p:cNvPr>
          <p:cNvSpPr txBox="1"/>
          <p:nvPr/>
        </p:nvSpPr>
        <p:spPr>
          <a:xfrm>
            <a:off x="7332324" y="1640643"/>
            <a:ext cx="462337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簡単にいうと、</a:t>
            </a:r>
            <a:endParaRPr lang="en-US" altLang="ja-JP" sz="2400" dirty="0"/>
          </a:p>
          <a:p>
            <a:r>
              <a:rPr lang="en-US" altLang="ja-JP" sz="2400" dirty="0"/>
              <a:t>1. </a:t>
            </a:r>
            <a:r>
              <a:rPr lang="ja-JP" altLang="en-US" sz="2400" dirty="0"/>
              <a:t>頂点間に力が働くモデル</a:t>
            </a:r>
            <a:br>
              <a:rPr lang="en-US" altLang="ja-JP" sz="2400" dirty="0"/>
            </a:br>
            <a:r>
              <a:rPr lang="en-US" altLang="ja-JP" sz="2400" dirty="0"/>
              <a:t>2. </a:t>
            </a:r>
            <a:r>
              <a:rPr lang="ja-JP" altLang="en-US" sz="2400" dirty="0"/>
              <a:t>力を積分してポテンシャルに</a:t>
            </a:r>
            <a:endParaRPr lang="en-US" altLang="ja-JP" sz="2400" dirty="0"/>
          </a:p>
          <a:p>
            <a:r>
              <a:rPr lang="en-US" altLang="ja-JP" sz="2400" dirty="0"/>
              <a:t>3. </a:t>
            </a:r>
            <a:r>
              <a:rPr lang="ja-JP" altLang="en-US" sz="2400" dirty="0"/>
              <a:t>これが最適化の対象になる</a:t>
            </a:r>
            <a:br>
              <a:rPr lang="en-US" altLang="ja-JP" sz="2400" dirty="0"/>
            </a:br>
            <a:r>
              <a:rPr lang="en-US" altLang="ja-JP" sz="1050" dirty="0"/>
              <a:t> </a:t>
            </a:r>
            <a:endParaRPr lang="en-US" altLang="ja-JP" sz="1600" dirty="0"/>
          </a:p>
          <a:p>
            <a:r>
              <a:rPr lang="ja-JP" altLang="en-US" sz="2400" b="1" dirty="0"/>
              <a:t>優れたソルバーを使う方が速い</a:t>
            </a:r>
            <a:r>
              <a:rPr lang="en-US" altLang="ja-JP" sz="2400" b="1" dirty="0"/>
              <a:t>!</a:t>
            </a:r>
            <a:endParaRPr lang="en-US" sz="2400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AEDC51B-962A-7843-45CA-009D4159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3FE77C-3E23-A5CD-BF37-2A34CA6B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改善したアルゴリズムの出力結果</a:t>
            </a:r>
            <a:endParaRPr lang="en-US" dirty="0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D762752F-8202-90F0-8A27-A58953E6F2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85" y="1577280"/>
            <a:ext cx="9831190" cy="491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E236AD-5068-42A8-3ADF-335C2551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1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3132B7-53A0-3254-F059-C3C96272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ja-JP" altLang="en-US" dirty="0"/>
              <a:t>について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3F59F9C-FF8F-9026-0A85-C72E317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35" y="4103878"/>
            <a:ext cx="3490129" cy="2617597"/>
          </a:xfrm>
          <a:prstGeom prst="rect">
            <a:avLst/>
          </a:prstGeom>
        </p:spPr>
      </p:pic>
      <p:pic>
        <p:nvPicPr>
          <p:cNvPr id="6" name="コンテンツ プレースホルダー 5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7609970-E6A3-1D7F-0A54-72B4F8804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8" y="365125"/>
            <a:ext cx="4512122" cy="5801302"/>
          </a:xfr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536BC8-63F5-496F-6436-60F449AC2F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網羅的な比較は結構喜ばれた</a:t>
            </a:r>
            <a:endParaRPr lang="en-US" altLang="ja-JP" dirty="0"/>
          </a:p>
          <a:p>
            <a:r>
              <a:rPr lang="ja-JP" altLang="en-US" dirty="0"/>
              <a:t>細かい仕様も念を入れて</a:t>
            </a:r>
            <a:r>
              <a:rPr lang="en-US" altLang="ja-JP" dirty="0"/>
              <a:t>test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一部頂点を固定した場合、</a:t>
            </a:r>
            <a:br>
              <a:rPr lang="en-US" altLang="ja-JP" dirty="0"/>
            </a:br>
            <a:r>
              <a:rPr lang="en-US" altLang="ja-JP" dirty="0"/>
              <a:t>3</a:t>
            </a:r>
            <a:r>
              <a:rPr lang="ja-JP" altLang="en-US" dirty="0"/>
              <a:t>次元空間上で描画する場合、</a:t>
            </a:r>
            <a:br>
              <a:rPr lang="en-US" altLang="ja-JP" dirty="0"/>
            </a:br>
            <a:r>
              <a:rPr lang="ja-JP" altLang="en-US" dirty="0"/>
              <a:t>辺重みに負のものがある場合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後方互換性や、今後さらに</a:t>
            </a:r>
            <a:r>
              <a:rPr lang="en-US" altLang="ja-JP" dirty="0"/>
              <a:t>method</a:t>
            </a:r>
            <a:r>
              <a:rPr lang="ja-JP" altLang="en-US" dirty="0"/>
              <a:t>を追加する場合に</a:t>
            </a:r>
            <a:br>
              <a:rPr lang="en-US" altLang="ja-JP" dirty="0"/>
            </a:br>
            <a:r>
              <a:rPr lang="ja-JP" altLang="en-US" dirty="0"/>
              <a:t>可読性が高いか</a:t>
            </a:r>
            <a:r>
              <a:rPr lang="en-US" altLang="ja-JP" dirty="0"/>
              <a:t>? </a:t>
            </a:r>
            <a:r>
              <a:rPr lang="ja-JP" altLang="en-US" dirty="0"/>
              <a:t>などを</a:t>
            </a:r>
            <a:br>
              <a:rPr lang="en-US" altLang="ja-JP" dirty="0"/>
            </a:br>
            <a:r>
              <a:rPr lang="ja-JP" altLang="en-US" dirty="0"/>
              <a:t>中心にレビューして頂いた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FCAE7D-37C8-FCA1-CFA6-7F5FAD3A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EB800-86FF-D54A-AA69-443C8A2BD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D1102-F11F-26B2-F885-D9390FF0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Part3. </a:t>
            </a:r>
            <a:r>
              <a:rPr lang="ja-JP" altLang="en-US" dirty="0"/>
              <a:t>学問寄りの応用例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540893-1CB7-3E8F-EAF4-090E78491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5250"/>
            <a:ext cx="10515600" cy="3555680"/>
          </a:xfrm>
        </p:spPr>
        <p:txBody>
          <a:bodyPr/>
          <a:lstStyle/>
          <a:p>
            <a:r>
              <a:rPr lang="ja-JP" altLang="en-US" dirty="0"/>
              <a:t>お越しくださっている皆様の興味関心は非常に多様かと思います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そこで、浅く広く、具体的な応用例について述べようと思います</a:t>
            </a:r>
            <a:endParaRPr lang="en-US" altLang="ja-JP" dirty="0"/>
          </a:p>
          <a:p>
            <a:pPr lvl="1"/>
            <a:r>
              <a:rPr lang="ja-JP" altLang="en-US" dirty="0"/>
              <a:t>参考文献のリンクなども張ったので、興味のあるものがあれば是非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何か琴線に触れる例があれば幸いです</a:t>
            </a:r>
            <a:endParaRPr lang="en-US" altLang="ja-JP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CDE611-2B67-B045-6573-4AC063A6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AEDE0-BA5E-4F51-CFEF-447A799AF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E0CC5-B05C-5AB2-521C-32EA88BB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量子情報</a:t>
            </a:r>
            <a:endParaRPr lang="en-US" dirty="0"/>
          </a:p>
        </p:txBody>
      </p:sp>
      <p:pic>
        <p:nvPicPr>
          <p:cNvPr id="8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CDB32147-E6A8-4C92-FC76-F7B10F44F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95982" y="144761"/>
            <a:ext cx="7096018" cy="4910219"/>
          </a:xfrm>
          <a:prstGeom prst="rect">
            <a:avLst/>
          </a:prstGeom>
        </p:spPr>
      </p:pic>
      <p:pic>
        <p:nvPicPr>
          <p:cNvPr id="10" name="図 9" descr="カレン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4E8574B1-8B10-64ED-85EF-2BF5CE07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044" y="5188448"/>
            <a:ext cx="5995484" cy="154867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9575D3-2643-D40C-9301-4A494ECFD465}"/>
              </a:ext>
            </a:extLst>
          </p:cNvPr>
          <p:cNvSpPr txBox="1"/>
          <p:nvPr/>
        </p:nvSpPr>
        <p:spPr>
          <a:xfrm>
            <a:off x="230335" y="1665592"/>
            <a:ext cx="4788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量子情報の研究における例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</a:t>
            </a:r>
            <a:r>
              <a:rPr lang="ja-JP" altLang="en-US" sz="2000" dirty="0"/>
              <a:t>大雑把には</a:t>
            </a:r>
            <a:r>
              <a:rPr lang="en-US" sz="2000" dirty="0"/>
              <a:t>)</a:t>
            </a:r>
            <a:r>
              <a:rPr lang="ja-JP" altLang="en-US" sz="2000" dirty="0"/>
              <a:t>ある状態の良さが、</a:t>
            </a:r>
            <a:br>
              <a:rPr lang="en-US" altLang="ja-JP" sz="2000" dirty="0"/>
            </a:br>
            <a:r>
              <a:rPr lang="ja-JP" altLang="en-US" sz="2000" dirty="0">
                <a:solidFill>
                  <a:schemeClr val="accent6"/>
                </a:solidFill>
              </a:rPr>
              <a:t>空間のある集合</a:t>
            </a:r>
            <a:r>
              <a:rPr lang="ja-JP" altLang="en-US" sz="2000" dirty="0"/>
              <a:t>からの距離で測れる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最短距離をちゃんと計算したい</a:t>
            </a:r>
            <a:br>
              <a:rPr lang="en-US" altLang="ja-JP" sz="2000" dirty="0"/>
            </a:br>
            <a:r>
              <a:rPr lang="ja-JP" altLang="en-US" sz="2000" dirty="0"/>
              <a:t>→</a:t>
            </a:r>
            <a:r>
              <a:rPr lang="ja-JP" altLang="en-US" sz="2000" dirty="0">
                <a:solidFill>
                  <a:schemeClr val="accent1"/>
                </a:solidFill>
              </a:rPr>
              <a:t>連続最適化</a:t>
            </a:r>
            <a:r>
              <a:rPr lang="ja-JP" altLang="en-US" sz="2000" dirty="0"/>
              <a:t>が使える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(OSS</a:t>
            </a:r>
            <a:r>
              <a:rPr lang="ja-JP" altLang="en-US" sz="2000" dirty="0"/>
              <a:t>ではないですが</a:t>
            </a:r>
            <a:r>
              <a:rPr lang="en-US" altLang="ja-JP" sz="2000" dirty="0"/>
              <a:t>)</a:t>
            </a:r>
            <a:r>
              <a:rPr lang="en-US" altLang="ja-JP" sz="2000" b="1" dirty="0" err="1"/>
              <a:t>gurobi</a:t>
            </a:r>
            <a:r>
              <a:rPr lang="ja-JP" altLang="en-US" sz="2000" dirty="0"/>
              <a:t>という</a:t>
            </a:r>
            <a:br>
              <a:rPr lang="en-US" altLang="ja-JP" sz="2000" dirty="0"/>
            </a:br>
            <a:r>
              <a:rPr lang="ja-JP" altLang="en-US" sz="2000" dirty="0"/>
              <a:t>最適化ソルバーなどがよく用いられる</a:t>
            </a: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我々の研究成果も</a:t>
            </a:r>
            <a:r>
              <a:rPr lang="en-US" altLang="ja-JP" sz="2000" dirty="0"/>
              <a:t>OSS</a:t>
            </a:r>
            <a:r>
              <a:rPr lang="ja-JP" altLang="en-US" sz="2000" dirty="0"/>
              <a:t>として公開中</a:t>
            </a:r>
            <a:endParaRPr 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5CC59C-1643-2349-B382-3845DC48A80F}"/>
              </a:ext>
            </a:extLst>
          </p:cNvPr>
          <p:cNvSpPr txBox="1"/>
          <p:nvPr/>
        </p:nvSpPr>
        <p:spPr>
          <a:xfrm>
            <a:off x="500867" y="5636021"/>
            <a:ext cx="45180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hlinkClick r:id="rId4"/>
              </a:rPr>
              <a:t>Fast computation of magic monotones</a:t>
            </a:r>
            <a:endParaRPr lang="en-US" sz="1600" dirty="0">
              <a:solidFill>
                <a:schemeClr val="accent3"/>
              </a:solidFill>
            </a:endParaRPr>
          </a:p>
          <a:p>
            <a:r>
              <a:rPr lang="en-US" sz="1600" dirty="0">
                <a:solidFill>
                  <a:schemeClr val="accent3"/>
                </a:solidFill>
              </a:rPr>
              <a:t> Hiroki Hamaguchi, Kou Hamada, Yoshioka Nobuyuki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Presented at 24th Asian Quantum</a:t>
            </a:r>
            <a:br>
              <a:rPr lang="en-US" sz="1600" dirty="0">
                <a:solidFill>
                  <a:schemeClr val="accent3"/>
                </a:solidFill>
              </a:rPr>
            </a:br>
            <a:r>
              <a:rPr lang="en-US" sz="1600" dirty="0">
                <a:solidFill>
                  <a:schemeClr val="accent3"/>
                </a:solidFill>
              </a:rPr>
              <a:t>Information Science Conference, 2024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91FFA8C-5C82-F5F2-D734-3E916FA3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89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68C7E-3F88-A233-AB5C-4593DA5B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単調回帰</a:t>
            </a:r>
            <a:r>
              <a:rPr lang="en-US" altLang="ja-JP" dirty="0"/>
              <a:t>(PAVA)</a:t>
            </a:r>
            <a:endParaRPr lang="en-US" dirty="0"/>
          </a:p>
        </p:txBody>
      </p:sp>
      <p:pic>
        <p:nvPicPr>
          <p:cNvPr id="10" name="コンテンツ プレースホルダー 9" descr="時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202CD8B-DE91-CBC1-09A5-3EC1475346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6774" y="1605031"/>
            <a:ext cx="3250248" cy="1371720"/>
          </a:xfrm>
          <a:prstGeom prst="rect">
            <a:avLst/>
          </a:prstGeom>
        </p:spPr>
      </p:pic>
      <p:pic>
        <p:nvPicPr>
          <p:cNvPr id="3074" name="Picture 2" descr="pava">
            <a:extLst>
              <a:ext uri="{FF2B5EF4-FFF2-40B4-BE49-F238E27FC236}">
                <a16:creationId xmlns:a16="http://schemas.microsoft.com/office/drawing/2014/main" id="{28BD6D4C-01E1-451F-F2F0-77026232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2180"/>
            <a:ext cx="5988204" cy="285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se-response">
            <a:extLst>
              <a:ext uri="{FF2B5EF4-FFF2-40B4-BE49-F238E27FC236}">
                <a16:creationId xmlns:a16="http://schemas.microsoft.com/office/drawing/2014/main" id="{C4C21336-F293-A7E4-1A24-9E116856B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36" y="210123"/>
            <a:ext cx="4865527" cy="32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/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用量</m:t>
                      </m:r>
                      <m:r>
                        <a:rPr lang="en-US" altLang="ja-JP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ja-JP" alt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反応曲線</m:t>
                      </m:r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Jamgoodman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Own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work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CC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SA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4.0</m:t>
                      </m:r>
                    </m:oMath>
                  </m:oMathPara>
                </a14:m>
                <a:endParaRPr lang="en-US" sz="1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blipFill>
                <a:blip r:embed="rId6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/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Isotonic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Regression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</m:ctrlPr>
                        </m:dPr>
                        <m:e>
                          <m:r>
                            <a:rPr lang="ja-JP" altLang="en-US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  <m:t>単調回帰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と</m:t>
                      </m:r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Pool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Adjacent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Violators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Algorithm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  <m:t>PAVA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について</m:t>
                      </m:r>
                    </m:oMath>
                  </m:oMathPara>
                </a14:m>
                <a:br>
                  <a:rPr lang="en-US" sz="1400" dirty="0">
                    <a:solidFill>
                      <a:schemeClr val="accent3"/>
                    </a:solidFill>
                  </a:rPr>
                </a:br>
                <a:r>
                  <a:rPr lang="ja-JP" altLang="en-US" sz="1400" dirty="0">
                    <a:solidFill>
                      <a:schemeClr val="accent3"/>
                    </a:solidFill>
                  </a:rPr>
                  <a:t>浜口広樹</a:t>
                </a:r>
                <a:endParaRPr lang="en-US" sz="1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blipFill>
                <a:blip r:embed="rId8"/>
                <a:stretch>
                  <a:fillRect t="-5634" r="-185"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1BED13-4F80-C87E-8E28-B577F610CF0A}"/>
              </a:ext>
            </a:extLst>
          </p:cNvPr>
          <p:cNvSpPr txBox="1"/>
          <p:nvPr/>
        </p:nvSpPr>
        <p:spPr>
          <a:xfrm>
            <a:off x="114801" y="4475579"/>
            <a:ext cx="6086794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1"/>
                </a:solidFill>
              </a:rPr>
              <a:t>錐最適化</a:t>
            </a:r>
            <a:r>
              <a:rPr lang="ja-JP" altLang="en-US" sz="2400" dirty="0"/>
              <a:t>の一種 </a:t>
            </a:r>
            <a:r>
              <a:rPr lang="en-US" altLang="ja-JP" sz="2400" dirty="0"/>
              <a:t>(</a:t>
            </a:r>
            <a:r>
              <a:rPr lang="ja-JP" altLang="en-US" sz="2400" dirty="0"/>
              <a:t>やや特殊な例ですが</a:t>
            </a:r>
            <a:r>
              <a:rPr lang="en-US" altLang="ja-JP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2"/>
                </a:solidFill>
              </a:rPr>
              <a:t>確率的分類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麻酔学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毒性学</a:t>
            </a:r>
            <a:r>
              <a:rPr lang="ja-JP" altLang="en-US" sz="2400" dirty="0"/>
              <a:t>に応用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実行可能領域は</a:t>
            </a:r>
            <a:r>
              <a:rPr lang="en-US" altLang="ja-JP" sz="2400" dirty="0"/>
              <a:t>Isotonic Cone</a:t>
            </a:r>
            <a:r>
              <a:rPr lang="ja-JP" altLang="en-US" sz="2400" dirty="0"/>
              <a:t>と呼ばれる錐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PAVA</a:t>
            </a:r>
            <a:r>
              <a:rPr lang="ja-JP" altLang="en-US" sz="2400" dirty="0"/>
              <a:t>と呼ばれる、割と面白い</a:t>
            </a:r>
            <a:r>
              <a:rPr lang="en-US" altLang="ja-JP" sz="2400" dirty="0"/>
              <a:t>O(n)</a:t>
            </a:r>
            <a:r>
              <a:rPr lang="ja-JP" altLang="en-US" sz="2400" dirty="0"/>
              <a:t>解法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1955</a:t>
            </a:r>
            <a:r>
              <a:rPr lang="ja-JP" altLang="en-US" sz="2400" dirty="0"/>
              <a:t>年が初出だが、</a:t>
            </a:r>
            <a:r>
              <a:rPr lang="en-US" altLang="ja-JP" sz="2400" b="1" dirty="0"/>
              <a:t>R package </a:t>
            </a:r>
            <a:r>
              <a:rPr lang="en-US" altLang="ja-JP" sz="2400" dirty="0"/>
              <a:t>(OSS)</a:t>
            </a:r>
            <a:r>
              <a:rPr lang="ja-JP" altLang="en-US" sz="2400" dirty="0"/>
              <a:t>は</a:t>
            </a:r>
            <a:br>
              <a:rPr lang="en-US" altLang="ja-JP" sz="2400" dirty="0"/>
            </a:br>
            <a:r>
              <a:rPr lang="en-US" altLang="ja-JP" sz="2400" dirty="0"/>
              <a:t>2022</a:t>
            </a:r>
            <a:r>
              <a:rPr lang="ja-JP" altLang="en-US" sz="2400" dirty="0"/>
              <a:t>年にも更新されている。</a:t>
            </a:r>
            <a:r>
              <a:rPr lang="en-US" altLang="ja-JP" sz="2400" dirty="0"/>
              <a:t>SciPy</a:t>
            </a:r>
            <a:r>
              <a:rPr lang="ja-JP" altLang="en-US" sz="2400" dirty="0"/>
              <a:t>にも。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endParaRPr lang="en-US" sz="2400" dirty="0"/>
          </a:p>
        </p:txBody>
      </p:sp>
      <p:pic>
        <p:nvPicPr>
          <p:cNvPr id="13" name="図 1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D093CAE-2AA8-B539-D531-B532540D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01" y="3151869"/>
            <a:ext cx="5988204" cy="113752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E22078E-2487-FA6F-120D-58691DED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558F-9A4F-D1A6-8C65-A2E7FECE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40A302-3F4A-845F-E456-25A68038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非平滑最適化問題</a:t>
            </a:r>
            <a:endParaRPr lang="en-US" dirty="0"/>
          </a:p>
        </p:txBody>
      </p:sp>
      <p:pic>
        <p:nvPicPr>
          <p:cNvPr id="4102" name="Picture 6" descr="proximalOperator">
            <a:extLst>
              <a:ext uri="{FF2B5EF4-FFF2-40B4-BE49-F238E27FC236}">
                <a16:creationId xmlns:a16="http://schemas.microsoft.com/office/drawing/2014/main" id="{B41606FF-0F3C-77EF-A818-55BEE8F6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94" y="3573855"/>
            <a:ext cx="3284306" cy="26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246A82-544B-D884-8986-A806FF7D5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4" y="2663032"/>
            <a:ext cx="4731668" cy="2878940"/>
          </a:xfrm>
        </p:spPr>
        <p:txBody>
          <a:bodyPr>
            <a:noAutofit/>
          </a:bodyPr>
          <a:lstStyle/>
          <a:p>
            <a:r>
              <a:rPr lang="ja-JP" altLang="en-US" sz="2000" dirty="0"/>
              <a:t>かなり雑な説明ですが、関数が</a:t>
            </a:r>
            <a:br>
              <a:rPr lang="en-US" altLang="ja-JP" sz="2000" dirty="0"/>
            </a:br>
            <a:r>
              <a:rPr lang="ja-JP" altLang="en-US" sz="2000" dirty="0"/>
              <a:t>カクカクしていると一般に辛い</a:t>
            </a:r>
            <a:endParaRPr lang="en-US" altLang="ja-JP" sz="2000" dirty="0"/>
          </a:p>
          <a:p>
            <a:r>
              <a:rPr lang="ja-JP" altLang="en-US" sz="2000" dirty="0"/>
              <a:t>絶対値やそのベクトル版である</a:t>
            </a:r>
            <a:br>
              <a:rPr lang="en-US" altLang="ja-JP" sz="2000" dirty="0"/>
            </a:br>
            <a:r>
              <a:rPr lang="en-US" altLang="ja-JP" sz="2000" dirty="0"/>
              <a:t>L1</a:t>
            </a:r>
            <a:r>
              <a:rPr lang="ja-JP" altLang="en-US" sz="2000" dirty="0"/>
              <a:t>ノルムがその代表例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1"/>
                </a:solidFill>
              </a:rPr>
              <a:t>近接勾配法</a:t>
            </a:r>
            <a:r>
              <a:rPr lang="ja-JP" altLang="en-US" sz="2000" dirty="0"/>
              <a:t>をはじめとする</a:t>
            </a:r>
            <a:br>
              <a:rPr lang="en-US" altLang="ja-JP" sz="2000" dirty="0"/>
            </a:br>
            <a:r>
              <a:rPr lang="ja-JP" altLang="en-US" sz="2000" dirty="0"/>
              <a:t>非平滑最適化手法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2"/>
                </a:solidFill>
              </a:rPr>
              <a:t>画像処理や信号処理</a:t>
            </a:r>
            <a:r>
              <a:rPr lang="ja-JP" altLang="en-US" sz="2000" dirty="0"/>
              <a:t>に応用例</a:t>
            </a:r>
            <a:endParaRPr lang="en-US" altLang="ja-JP" sz="2000" dirty="0"/>
          </a:p>
          <a:p>
            <a:r>
              <a:rPr lang="en-US" sz="2000" b="1" dirty="0" err="1"/>
              <a:t>PyProximal</a:t>
            </a:r>
            <a:r>
              <a:rPr lang="ja-JP" altLang="en-US" sz="2000" dirty="0"/>
              <a:t>などの</a:t>
            </a:r>
            <a:r>
              <a:rPr lang="en-US" altLang="ja-JP" sz="2000" dirty="0"/>
              <a:t>OSS</a:t>
            </a:r>
            <a:r>
              <a:rPr lang="ja-JP" altLang="en-US" sz="2000" dirty="0"/>
              <a:t>が知られている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</p:txBody>
      </p:sp>
      <p:pic>
        <p:nvPicPr>
          <p:cNvPr id="4098" name="Picture 2" descr="gradientMapping">
            <a:extLst>
              <a:ext uri="{FF2B5EF4-FFF2-40B4-BE49-F238E27FC236}">
                <a16:creationId xmlns:a16="http://schemas.microsoft.com/office/drawing/2014/main" id="{629DC69E-CF88-CA81-09DC-4952A598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38" y="228651"/>
            <a:ext cx="4449233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4903656D-3A80-6841-C3B4-4936AA2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4" y="1666242"/>
            <a:ext cx="5313246" cy="869843"/>
          </a:xfrm>
          <a:prstGeom prst="rect">
            <a:avLst/>
          </a:prstGeom>
        </p:spPr>
      </p:pic>
      <p:pic>
        <p:nvPicPr>
          <p:cNvPr id="4100" name="Picture 4" descr="PyProximal">
            <a:extLst>
              <a:ext uri="{FF2B5EF4-FFF2-40B4-BE49-F238E27FC236}">
                <a16:creationId xmlns:a16="http://schemas.microsoft.com/office/drawing/2014/main" id="{B1940BD0-28B0-9866-E7E1-AA236508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11" y="5668919"/>
            <a:ext cx="3470244" cy="105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E36A82-44DB-2B0B-00C2-BF362856FED1}"/>
              </a:ext>
            </a:extLst>
          </p:cNvPr>
          <p:cNvSpPr txBox="1"/>
          <p:nvPr/>
        </p:nvSpPr>
        <p:spPr>
          <a:xfrm>
            <a:off x="9136507" y="6144906"/>
            <a:ext cx="4072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  <a:hlinkClick r:id="rId6"/>
              </a:rPr>
              <a:t>近接勾配法に関する基礎知識</a:t>
            </a:r>
            <a:br>
              <a:rPr lang="en-US" altLang="ja-JP" sz="1600" dirty="0">
                <a:solidFill>
                  <a:schemeClr val="accent3"/>
                </a:solidFill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浜口広樹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2F3DDA-C884-F88C-3FDD-0477308A119A}"/>
              </a:ext>
            </a:extLst>
          </p:cNvPr>
          <p:cNvSpPr txBox="1"/>
          <p:nvPr/>
        </p:nvSpPr>
        <p:spPr>
          <a:xfrm>
            <a:off x="5121038" y="5590986"/>
            <a:ext cx="3892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hlinkClick r:id="rId7"/>
              </a:rPr>
              <a:t>A Fast Iterative Shrinkage-Thresholding Algorithm for Linear Inverse Problems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AMIR BECK AND MARC TEBOULLE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28B9566-AAEE-260D-4576-EC752FD745D5}"/>
              </a:ext>
            </a:extLst>
          </p:cNvPr>
          <p:cNvGrpSpPr/>
          <p:nvPr/>
        </p:nvGrpSpPr>
        <p:grpSpPr>
          <a:xfrm>
            <a:off x="5162261" y="3921114"/>
            <a:ext cx="3911745" cy="1528526"/>
            <a:chOff x="5432079" y="3702050"/>
            <a:chExt cx="3911745" cy="1528526"/>
          </a:xfrm>
        </p:grpSpPr>
        <p:pic>
          <p:nvPicPr>
            <p:cNvPr id="9" name="図 8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5232C9D-8D1D-55C0-3904-DFD56C290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2079" y="3702050"/>
              <a:ext cx="2620331" cy="1528526"/>
            </a:xfrm>
            <a:prstGeom prst="rect">
              <a:avLst/>
            </a:prstGeom>
          </p:spPr>
        </p:pic>
        <p:pic>
          <p:nvPicPr>
            <p:cNvPr id="11" name="図 10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0F162E5-A41B-4BDC-B5A1-6ED2D4F6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2410" y="3702050"/>
              <a:ext cx="1291414" cy="1528526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B63F9C-5824-3969-0A32-51A6E48F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4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525B-A7BA-6E6F-28F0-AF3444F8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4CBCE-A14E-3FC5-1B60-5F51E89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リーマン多様体上の最適化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81DEF8-9969-A9B9-C49C-7BF96EFBF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0751" y="2353719"/>
            <a:ext cx="6040203" cy="3964888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一定のクラスの制約付き最適化問題を、</a:t>
            </a:r>
            <a:br>
              <a:rPr lang="en-US" altLang="ja-JP" sz="2400" dirty="0"/>
            </a:br>
            <a:r>
              <a:rPr lang="ja-JP" altLang="en-US" sz="2400" dirty="0"/>
              <a:t>リーマン多様体上の無制約最適化問題に</a:t>
            </a:r>
            <a:endParaRPr lang="en-US" altLang="ja-JP" sz="2400" dirty="0"/>
          </a:p>
          <a:p>
            <a:r>
              <a:rPr lang="ja-JP" altLang="en-US" sz="2400" dirty="0"/>
              <a:t>かなり雑な説明ですが、</a:t>
            </a:r>
            <a:r>
              <a:rPr lang="ja-JP" altLang="en-US" sz="2400" dirty="0">
                <a:solidFill>
                  <a:schemeClr val="accent1"/>
                </a:solidFill>
              </a:rPr>
              <a:t>球体の表面に</a:t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ja-JP" altLang="en-US" sz="2400" dirty="0">
                <a:solidFill>
                  <a:schemeClr val="accent1"/>
                </a:solidFill>
              </a:rPr>
              <a:t>張り付きながら最適化を行う</a:t>
            </a:r>
            <a:r>
              <a:rPr lang="ja-JP" altLang="en-US" sz="2400" dirty="0"/>
              <a:t>イメージ</a:t>
            </a:r>
            <a:endParaRPr lang="en-US" altLang="ja-JP" sz="2400" dirty="0"/>
          </a:p>
          <a:p>
            <a:r>
              <a:rPr lang="ja-JP" altLang="en-US" sz="2400" dirty="0">
                <a:solidFill>
                  <a:schemeClr val="accent2"/>
                </a:solidFill>
              </a:rPr>
              <a:t>双曲空間上での機械学習</a:t>
            </a:r>
            <a:r>
              <a:rPr lang="ja-JP" altLang="en-US" sz="2400" dirty="0"/>
              <a:t>などに応用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ja-JP" altLang="en-US" sz="2400" dirty="0"/>
              <a:t>私はよく存じ上げません</a:t>
            </a:r>
            <a:r>
              <a:rPr lang="en-US" altLang="ja-JP" sz="2400" dirty="0"/>
              <a:t>……)</a:t>
            </a:r>
          </a:p>
          <a:p>
            <a:r>
              <a:rPr lang="en-US" sz="2400" b="1" dirty="0" err="1"/>
              <a:t>Manopt</a:t>
            </a:r>
            <a:r>
              <a:rPr lang="ja-JP" altLang="en-US" sz="2400" dirty="0"/>
              <a:t>という</a:t>
            </a:r>
            <a:r>
              <a:rPr lang="en-US" altLang="ja-JP" sz="2400" dirty="0"/>
              <a:t>OSS</a:t>
            </a:r>
            <a:r>
              <a:rPr lang="ja-JP" altLang="en-US" sz="2400" dirty="0"/>
              <a:t>が非常に有名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en-US" altLang="ja-JP" sz="2400" dirty="0" err="1"/>
              <a:t>Matlab</a:t>
            </a:r>
            <a:r>
              <a:rPr lang="en-US" altLang="ja-JP" sz="2400" dirty="0"/>
              <a:t>, Python, Julia</a:t>
            </a:r>
            <a:r>
              <a:rPr lang="ja-JP" altLang="en-US" sz="2400" dirty="0"/>
              <a:t>で整備されている</a:t>
            </a:r>
            <a:r>
              <a:rPr lang="en-US" altLang="ja-JP" sz="2400" dirty="0"/>
              <a:t>)</a:t>
            </a:r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49305-5E5B-3C91-86DA-697B70737331}"/>
              </a:ext>
            </a:extLst>
          </p:cNvPr>
          <p:cNvSpPr txBox="1"/>
          <p:nvPr/>
        </p:nvSpPr>
        <p:spPr>
          <a:xfrm>
            <a:off x="1808252" y="6150686"/>
            <a:ext cx="9883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</a:rPr>
              <a:t>参考文献</a:t>
            </a:r>
            <a:r>
              <a:rPr lang="en-US" altLang="ja-JP" sz="1600" dirty="0">
                <a:solidFill>
                  <a:schemeClr val="accent3"/>
                </a:solidFill>
              </a:rPr>
              <a:t>: </a:t>
            </a:r>
            <a:r>
              <a:rPr lang="en-US" altLang="ja-JP" sz="1600" dirty="0">
                <a:solidFill>
                  <a:schemeClr val="accent3"/>
                </a:solidFill>
                <a:hlinkClick r:id="rId2"/>
              </a:rPr>
              <a:t>Riemann</a:t>
            </a:r>
            <a:r>
              <a:rPr lang="ja-JP" altLang="en-US" sz="1600" dirty="0">
                <a:solidFill>
                  <a:schemeClr val="accent3"/>
                </a:solidFill>
                <a:hlinkClick r:id="rId2"/>
              </a:rPr>
              <a:t>多様体上の連続最適化</a:t>
            </a:r>
            <a:r>
              <a:rPr lang="ja-JP" altLang="en-US" sz="1600" dirty="0">
                <a:solidFill>
                  <a:schemeClr val="accent3"/>
                </a:solidFill>
              </a:rPr>
              <a:t>　　　</a:t>
            </a:r>
            <a:r>
              <a:rPr lang="ja-JP" altLang="en-US" sz="1600" dirty="0">
                <a:solidFill>
                  <a:schemeClr val="accent3"/>
                </a:solidFill>
                <a:hlinkClick r:id="rId3"/>
              </a:rPr>
              <a:t>リーマン多様体上の最適化</a:t>
            </a:r>
            <a:r>
              <a:rPr lang="en-US" altLang="ja-JP" sz="1600" dirty="0">
                <a:solidFill>
                  <a:schemeClr val="accent3"/>
                </a:solidFill>
                <a:hlinkClick r:id="rId3"/>
              </a:rPr>
              <a:t>―</a:t>
            </a:r>
            <a:r>
              <a:rPr lang="ja-JP" altLang="en-US" sz="1600" dirty="0">
                <a:solidFill>
                  <a:schemeClr val="accent3"/>
                </a:solidFill>
                <a:hlinkClick r:id="rId3"/>
              </a:rPr>
              <a:t>特異値分解の例を通して</a:t>
            </a:r>
            <a:r>
              <a:rPr lang="en-US" altLang="ja-JP" sz="1600" dirty="0">
                <a:solidFill>
                  <a:schemeClr val="accent3"/>
                </a:solidFill>
                <a:hlinkClick r:id="rId3"/>
              </a:rPr>
              <a:t>―</a:t>
            </a:r>
            <a:br>
              <a:rPr lang="en-US" altLang="ja-JP" sz="1600" dirty="0">
                <a:solidFill>
                  <a:schemeClr val="accent3"/>
                </a:solidFill>
                <a:hlinkClick r:id="rId3"/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　　　　　　　</a:t>
            </a:r>
            <a:r>
              <a:rPr lang="en-US" altLang="ja-JP" sz="1600" dirty="0">
                <a:solidFill>
                  <a:schemeClr val="accent3"/>
                </a:solidFill>
              </a:rPr>
              <a:t>Yoshinobu Ogura</a:t>
            </a:r>
            <a:r>
              <a:rPr lang="ja-JP" altLang="en-US" sz="1600" dirty="0">
                <a:solidFill>
                  <a:schemeClr val="accent3"/>
                </a:solidFill>
              </a:rPr>
              <a:t>　　　　　　　　　　　　　　冷めたコーヒー　</a:t>
            </a:r>
            <a:r>
              <a:rPr lang="en-US" altLang="ja-JP" sz="1600" dirty="0">
                <a:solidFill>
                  <a:schemeClr val="accent3"/>
                </a:solidFill>
              </a:rPr>
              <a:t>(</a:t>
            </a:r>
            <a:r>
              <a:rPr lang="ja-JP" altLang="en-US" sz="1600" dirty="0">
                <a:solidFill>
                  <a:schemeClr val="accent3"/>
                </a:solidFill>
              </a:rPr>
              <a:t>はてなブログ</a:t>
            </a:r>
            <a:r>
              <a:rPr lang="en-US" altLang="ja-JP" sz="1600" dirty="0">
                <a:solidFill>
                  <a:schemeClr val="accent3"/>
                </a:solidFill>
              </a:rPr>
              <a:t>)</a:t>
            </a: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A464E0-9ECB-D6E7-C98F-2A33422B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01" y="-4744"/>
            <a:ext cx="3247284" cy="324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E2443C4B-4424-69DF-EA67-81796508B063}"/>
              </a:ext>
            </a:extLst>
          </p:cNvPr>
          <p:cNvGrpSpPr/>
          <p:nvPr/>
        </p:nvGrpSpPr>
        <p:grpSpPr>
          <a:xfrm>
            <a:off x="6910045" y="3242540"/>
            <a:ext cx="4443755" cy="2760232"/>
            <a:chOff x="6763820" y="3147868"/>
            <a:chExt cx="3881491" cy="2501428"/>
          </a:xfrm>
        </p:grpSpPr>
        <p:pic>
          <p:nvPicPr>
            <p:cNvPr id="7" name="図 6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E9D3DC0-5842-ECFD-7382-19264B97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3820" y="5087547"/>
              <a:ext cx="3716184" cy="561749"/>
            </a:xfrm>
            <a:prstGeom prst="rect">
              <a:avLst/>
            </a:prstGeom>
          </p:spPr>
        </p:pic>
        <p:pic>
          <p:nvPicPr>
            <p:cNvPr id="11" name="図 10" descr="テキスト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E28A7F4-D030-322D-33EA-9F057E870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3820" y="4467624"/>
              <a:ext cx="3178996" cy="575856"/>
            </a:xfrm>
            <a:prstGeom prst="rect">
              <a:avLst/>
            </a:prstGeom>
          </p:spPr>
        </p:pic>
        <p:pic>
          <p:nvPicPr>
            <p:cNvPr id="13" name="図 12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DEB7A0E-6B32-CB80-137A-A099D23B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3820" y="3861806"/>
              <a:ext cx="3881491" cy="561750"/>
            </a:xfrm>
            <a:prstGeom prst="rect">
              <a:avLst/>
            </a:prstGeom>
          </p:spPr>
        </p:pic>
        <p:pic>
          <p:nvPicPr>
            <p:cNvPr id="15" name="図 14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9606112-F18A-FEEA-05E6-0902DBC4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3820" y="3147868"/>
              <a:ext cx="3668142" cy="669870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27AF3C-ABB9-079D-690F-72336C53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3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D3757-B60E-08D6-0B4A-477F5D32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自己紹介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C61474-4F7B-C8EC-D116-C81D598C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浜口広樹 </a:t>
            </a:r>
            <a:r>
              <a:rPr lang="en-US" altLang="ja-JP" dirty="0">
                <a:solidFill>
                  <a:schemeClr val="accent1"/>
                </a:solidFill>
              </a:rPr>
              <a:t>(</a:t>
            </a:r>
            <a:r>
              <a:rPr lang="ja-JP" altLang="en-US" dirty="0">
                <a:solidFill>
                  <a:schemeClr val="accent1"/>
                </a:solidFill>
              </a:rPr>
              <a:t>はまぐち　ひろき</a:t>
            </a:r>
            <a:r>
              <a:rPr lang="en-US" altLang="ja-JP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ja-JP" dirty="0"/>
              <a:t>Hiroki Hamaguchi</a:t>
            </a:r>
          </a:p>
          <a:p>
            <a:r>
              <a:rPr lang="ja-JP" altLang="en-US" dirty="0">
                <a:solidFill>
                  <a:schemeClr val="accent1"/>
                </a:solidFill>
              </a:rPr>
              <a:t>所属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東京大学 大学院 情報理工学系研究科 数理情報学専攻 </a:t>
            </a:r>
            <a:r>
              <a:rPr lang="en-US" altLang="ja-JP" dirty="0"/>
              <a:t>(</a:t>
            </a:r>
            <a:r>
              <a:rPr lang="ja-JP" altLang="en-US" dirty="0"/>
              <a:t>修士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来年度より博士課程進学予定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専門分野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連続最適化、離散最適化、量子情報など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研究テーマ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不正確な関数値下における実用的な正則化準ニュートン法</a:t>
            </a:r>
            <a:endParaRPr lang="en-US" altLang="ja-JP" dirty="0"/>
          </a:p>
          <a:p>
            <a:pPr lvl="1"/>
            <a:r>
              <a:rPr lang="ja-JP" altLang="en-US" dirty="0"/>
              <a:t>最適化手法を用いたグラフ描画とその初期配置</a:t>
            </a:r>
            <a:endParaRPr lang="en-US" altLang="ja-JP" dirty="0"/>
          </a:p>
          <a:p>
            <a:pPr lvl="1"/>
            <a:r>
              <a:rPr lang="ja-JP" altLang="en-US" dirty="0"/>
              <a:t>点配置同定問題における解の一意性条件</a:t>
            </a:r>
            <a:endParaRPr lang="en-US" altLang="ja-JP" dirty="0"/>
          </a:p>
          <a:p>
            <a:pPr lvl="1"/>
            <a:r>
              <a:rPr lang="ja-JP" altLang="en-US" dirty="0"/>
              <a:t>魔法状態評価の大規模化に向けた効率的アルゴリズム</a:t>
            </a:r>
            <a:endParaRPr lang="en-US" altLang="ja-JP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30FA9B4-45A6-0FAA-826A-A59B0E1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05" y="569549"/>
            <a:ext cx="1658842" cy="1658842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F6E7B9-F70C-715A-B2B5-D4A23121C52C}"/>
              </a:ext>
            </a:extLst>
          </p:cNvPr>
          <p:cNvSpPr txBox="1"/>
          <p:nvPr/>
        </p:nvSpPr>
        <p:spPr>
          <a:xfrm>
            <a:off x="7530957" y="289399"/>
            <a:ext cx="4125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「浜口広樹」で検索すると、</a:t>
            </a:r>
            <a:br>
              <a:rPr lang="en-US" altLang="ja-JP" sz="2000" dirty="0"/>
            </a:br>
            <a:r>
              <a:rPr lang="ja-JP" altLang="en-US" sz="2000" dirty="0"/>
              <a:t>個人の</a:t>
            </a:r>
            <a:r>
              <a:rPr lang="en-US" altLang="ja-JP" sz="2000" dirty="0"/>
              <a:t>HP</a:t>
            </a:r>
            <a:r>
              <a:rPr lang="ja-JP" altLang="en-US" sz="2000" dirty="0"/>
              <a:t>があり、</a:t>
            </a:r>
            <a:br>
              <a:rPr lang="en-US" altLang="ja-JP" sz="2000" dirty="0"/>
            </a:br>
            <a:r>
              <a:rPr lang="ja-JP" altLang="en-US" sz="2000" dirty="0"/>
              <a:t>本日のスライドがあります。</a:t>
            </a:r>
            <a:br>
              <a:rPr lang="en-US" altLang="ja-JP" sz="2000" dirty="0"/>
            </a:br>
            <a:br>
              <a:rPr lang="en-US" altLang="ja-JP" sz="2000" dirty="0"/>
            </a:br>
            <a:r>
              <a:rPr lang="en-US" sz="2000" dirty="0"/>
              <a:t>If you do not speak Japanese, it may be convenient to search for “Hiroki Hamaguchi,” download the PDF from the website, and have it translated.</a:t>
            </a:r>
            <a:endParaRPr lang="en-US" altLang="ja-JP" sz="200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8EEE421-6A4B-FDE1-FC03-48A25C2D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9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04A2-2E02-BDA1-E154-8896EB9B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61833-EF0F-E59D-ECA7-AA2F3B1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余談</a:t>
            </a:r>
            <a:r>
              <a:rPr lang="en-US" altLang="ja-JP" dirty="0"/>
              <a:t>: </a:t>
            </a:r>
            <a:r>
              <a:rPr lang="ja-JP" altLang="en-US" dirty="0"/>
              <a:t>直近の研究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6CE9A8-467B-61B5-27BD-4AD87BC7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73" y="1690688"/>
            <a:ext cx="5095747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詳細は省略しますが、</a:t>
            </a:r>
            <a:br>
              <a:rPr lang="en-US" altLang="ja-JP" dirty="0"/>
            </a:br>
            <a:r>
              <a:rPr lang="ja-JP" altLang="en-US" dirty="0"/>
              <a:t>直近の研究は</a:t>
            </a:r>
            <a:r>
              <a:rPr lang="en-US" altLang="ja-JP" dirty="0"/>
              <a:t>L-BFGS</a:t>
            </a:r>
            <a:r>
              <a:rPr lang="ja-JP" altLang="en-US" dirty="0"/>
              <a:t>法自体の改良を目指す。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特に数値誤差が大きいときに</a:t>
            </a:r>
            <a:br>
              <a:rPr lang="en-US" altLang="ja-JP" dirty="0"/>
            </a:br>
            <a:r>
              <a:rPr lang="ja-JP" altLang="en-US" dirty="0"/>
              <a:t>大きく改善できる。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への貢献を目指しています。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いつか採用されると嬉しい</a:t>
            </a:r>
            <a:r>
              <a:rPr lang="en-US" altLang="ja-JP" dirty="0"/>
              <a:t>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C059B7-9C64-6D3E-CC66-F9C28675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図 5" descr="テキスト, 手紙&#10;&#10;AI 生成コンテンツは誤りを含む可能性があります。">
            <a:extLst>
              <a:ext uri="{FF2B5EF4-FFF2-40B4-BE49-F238E27FC236}">
                <a16:creationId xmlns:a16="http://schemas.microsoft.com/office/drawing/2014/main" id="{1CA4D891-1BB0-F3E7-914A-CE3AF2308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88" y="5474573"/>
            <a:ext cx="6108559" cy="954010"/>
          </a:xfrm>
          <a:prstGeom prst="rect">
            <a:avLst/>
          </a:prstGeom>
        </p:spPr>
      </p:pic>
      <p:pic>
        <p:nvPicPr>
          <p:cNvPr id="9" name="図 8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51909-C095-EC40-FF5C-5659BD6FF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73" y="365125"/>
            <a:ext cx="6612227" cy="51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4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51DFC-648A-C3DB-4BEB-53C0C07E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EC260-F07F-7345-CC84-BEC797C9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D2073A-6B41-23AF-2C37-87078401B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07" y="1825625"/>
            <a:ext cx="10515600" cy="489153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連続最適化は逐次法がメイン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法は</a:t>
            </a:r>
            <a:r>
              <a:rPr lang="en-US" altLang="ja-JP" dirty="0"/>
              <a:t>SciPy</a:t>
            </a:r>
            <a:r>
              <a:rPr lang="ja-JP" altLang="en-US" dirty="0"/>
              <a:t>も提供する高速な手法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の</a:t>
            </a:r>
            <a:r>
              <a:rPr lang="en-US" altLang="ja-JP" dirty="0"/>
              <a:t>draw</a:t>
            </a:r>
            <a:r>
              <a:rPr lang="ja-JP" altLang="en-US" dirty="0"/>
              <a:t>関数は</a:t>
            </a:r>
            <a:r>
              <a:rPr lang="en-US" altLang="ja-JP" dirty="0"/>
              <a:t>FR</a:t>
            </a:r>
            <a:r>
              <a:rPr lang="ja-JP" altLang="en-US" dirty="0"/>
              <a:t>モデルを使う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法によって効率的に最適化可能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多様な問題に対して多様な解法が存在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OSS</a:t>
            </a:r>
            <a:r>
              <a:rPr lang="ja-JP" altLang="en-US" dirty="0"/>
              <a:t>は抽象的な数学や情報学と、具象的な</a:t>
            </a:r>
            <a:br>
              <a:rPr lang="en-US" altLang="ja-JP" dirty="0"/>
            </a:br>
            <a:r>
              <a:rPr lang="ja-JP" altLang="en-US" dirty="0"/>
              <a:t>現実の実装の橋渡しであると思います。</a:t>
            </a:r>
            <a:br>
              <a:rPr lang="en-US" altLang="ja-JP" dirty="0"/>
            </a:br>
            <a:r>
              <a:rPr lang="ja-JP" altLang="en-US" dirty="0"/>
              <a:t>今後もその開発に携われたら嬉しいです。</a:t>
            </a:r>
            <a:endParaRPr lang="en-US" altLang="ja-JP" dirty="0"/>
          </a:p>
        </p:txBody>
      </p:sp>
      <p:pic>
        <p:nvPicPr>
          <p:cNvPr id="4" name="図 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DC8A8846-96BB-1865-C8B4-62163219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29" y="140843"/>
            <a:ext cx="2580074" cy="2676279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0873FE97-8E7D-9751-5FAB-2F03549C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3F8370A5-3817-AF2C-90D4-99ABD061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7A28D9-3F0A-973B-0EED-B4701723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9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B0C7D-0762-3643-8674-D582E14D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本日の概要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AD6C4C-C258-182A-3B41-892E254AF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連続最適化と</a:t>
            </a:r>
            <a:r>
              <a:rPr lang="en-US" altLang="ja-JP" dirty="0"/>
              <a:t>L-BFGS</a:t>
            </a:r>
            <a:r>
              <a:rPr lang="ja-JP" altLang="en-US" dirty="0"/>
              <a:t>法の概説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数学、基礎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への</a:t>
            </a:r>
            <a:r>
              <a:rPr lang="en-US" altLang="ja-JP" dirty="0"/>
              <a:t>L-BFGS</a:t>
            </a:r>
            <a:r>
              <a:rPr lang="ja-JP" altLang="en-US" dirty="0"/>
              <a:t>法を</a:t>
            </a:r>
            <a:br>
              <a:rPr lang="en-US" altLang="ja-JP" dirty="0"/>
            </a:br>
            <a:r>
              <a:rPr lang="ja-JP" altLang="en-US" dirty="0"/>
              <a:t>用いた貢献について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情報科学、応用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その他の学術的な応用例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基礎と応用の橋渡し</a:t>
            </a:r>
            <a:r>
              <a:rPr lang="en-US" altLang="ja-JP" dirty="0"/>
              <a:t>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FC4A5D-B265-227E-862F-2595E5E2F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429" y="188945"/>
            <a:ext cx="2580074" cy="2580074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DE785DE9-10CB-6776-4568-115CA732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EA4EB9F2-13F8-38C9-D949-27A45C8CF6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B9ECA7-8D4F-2E8E-D326-BCC693C1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1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6A29F2-D41A-AD4E-1831-5D73C419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Part1.</a:t>
            </a:r>
            <a:r>
              <a:rPr lang="ja-JP" altLang="en-US" dirty="0"/>
              <a:t>連続最適化とは</a:t>
            </a:r>
            <a:r>
              <a:rPr lang="en-US" altLang="ja-JP" dirty="0"/>
              <a:t>?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091239-E6A8-D2E3-EEBC-AE7E7ECDB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8065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数理最適化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 </a:t>
            </a:r>
            <a:endParaRPr lang="en-US" dirty="0"/>
          </a:p>
          <a:p>
            <a:r>
              <a:rPr lang="ja-JP" altLang="en-US" dirty="0">
                <a:solidFill>
                  <a:schemeClr val="accent2"/>
                </a:solidFill>
              </a:rPr>
              <a:t>連続最適化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2"/>
                </a:solidFill>
              </a:rPr>
              <a:t>連続的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>
                <a:solidFill>
                  <a:schemeClr val="accent6"/>
                </a:solidFill>
              </a:rPr>
              <a:t>離散最適化</a:t>
            </a:r>
            <a:r>
              <a:rPr lang="en-US" altLang="ja-JP" dirty="0">
                <a:solidFill>
                  <a:schemeClr val="accent6"/>
                </a:solidFill>
              </a:rPr>
              <a:t>(</a:t>
            </a:r>
            <a:r>
              <a:rPr lang="ja-JP" altLang="en-US" dirty="0">
                <a:solidFill>
                  <a:schemeClr val="accent6"/>
                </a:solidFill>
              </a:rPr>
              <a:t>組合せ最適化</a:t>
            </a:r>
            <a:r>
              <a:rPr lang="en-US" altLang="ja-JP" dirty="0">
                <a:solidFill>
                  <a:schemeClr val="accent6"/>
                </a:solidFill>
              </a:rPr>
              <a:t>)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6"/>
                </a:solidFill>
              </a:rPr>
              <a:t>離散的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endParaRPr lang="en-US" altLang="ja-JP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4B2E9668-76A4-A703-863B-972D327F9D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543432" y="1314027"/>
            <a:ext cx="6441897" cy="3923543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E1734F-410A-E3DC-4439-5EC84A13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図 11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2F0F734E-4A90-3A39-D782-D080E383CD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83" y="2498420"/>
            <a:ext cx="2545067" cy="582400"/>
          </a:xfrm>
          <a:prstGeom prst="rect">
            <a:avLst/>
          </a:prstGeom>
        </p:spPr>
      </p:pic>
      <p:pic>
        <p:nvPicPr>
          <p:cNvPr id="7" name="図 6" descr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 title="IguanaTex Picture Display">
            <a:extLst>
              <a:ext uri="{FF2B5EF4-FFF2-40B4-BE49-F238E27FC236}">
                <a16:creationId xmlns:a16="http://schemas.microsoft.com/office/drawing/2014/main" id="{40CD097F-E9C3-B3EC-07A0-C24D2CFFC2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80" y="4598077"/>
            <a:ext cx="4034892" cy="324232"/>
          </a:xfrm>
          <a:prstGeom prst="rect">
            <a:avLst/>
          </a:prstGeom>
        </p:spPr>
      </p:pic>
      <p:pic>
        <p:nvPicPr>
          <p:cNvPr id="10" name="図 9" descr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 title="IguanaTex Picture Display">
            <a:extLst>
              <a:ext uri="{FF2B5EF4-FFF2-40B4-BE49-F238E27FC236}">
                <a16:creationId xmlns:a16="http://schemas.microsoft.com/office/drawing/2014/main" id="{8756134B-8F46-1D80-E907-2B1744E512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45" y="6217730"/>
            <a:ext cx="4241563" cy="316648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A203279-BB3D-05F2-9259-A8708C553CA2}"/>
              </a:ext>
            </a:extLst>
          </p:cNvPr>
          <p:cNvSpPr txBox="1"/>
          <p:nvPr/>
        </p:nvSpPr>
        <p:spPr>
          <a:xfrm>
            <a:off x="5750103" y="5233737"/>
            <a:ext cx="61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accent3"/>
                </a:solidFill>
              </a:rPr>
              <a:t>引用</a:t>
            </a:r>
            <a:r>
              <a:rPr lang="en-US" altLang="ja-JP" dirty="0">
                <a:solidFill>
                  <a:schemeClr val="accent3"/>
                </a:solidFill>
              </a:rPr>
              <a:t>: </a:t>
            </a:r>
            <a:r>
              <a:rPr lang="ja-JP" altLang="en-US" dirty="0">
                <a:solidFill>
                  <a:schemeClr val="accent3"/>
                </a:solidFill>
              </a:rPr>
              <a:t>日本オペレーションズ・リサーチ学会</a:t>
            </a:r>
            <a:r>
              <a:rPr lang="en-US" altLang="ja-JP" dirty="0">
                <a:solidFill>
                  <a:schemeClr val="accent3"/>
                </a:solidFill>
              </a:rPr>
              <a:t>  (CC BY-ND 4.0)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A48F379-6F59-9667-2DC8-12EAE3F5078B}"/>
              </a:ext>
            </a:extLst>
          </p:cNvPr>
          <p:cNvSpPr txBox="1"/>
          <p:nvPr/>
        </p:nvSpPr>
        <p:spPr>
          <a:xfrm>
            <a:off x="5750103" y="5518715"/>
            <a:ext cx="6441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例</a:t>
            </a:r>
            <a:r>
              <a:rPr lang="en-US" altLang="ja-JP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2"/>
                </a:solidFill>
              </a:rPr>
              <a:t>累計売上金額や社会の動向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将来の需要</a:t>
            </a:r>
            <a:r>
              <a:rPr lang="ja-JP" altLang="en-US" sz="2000" dirty="0"/>
              <a:t>を予測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6"/>
                </a:solidFill>
              </a:rPr>
              <a:t>在庫状況や商品の納品個数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生産計画</a:t>
            </a:r>
            <a:r>
              <a:rPr lang="ja-JP" altLang="en-US" sz="2000" dirty="0"/>
              <a:t>を立案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247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3DB1CEC6-987C-F4D7-BFDB-CECB5BED7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0252" y="1189572"/>
            <a:ext cx="4267780" cy="426778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9794457-C5DE-5E07-0498-0CF87606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dirty="0"/>
              <a:t>無制約最適化問題　　　　　　　　の解法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BE1BE6-141E-52E6-141E-3C6811C8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07" y="1308475"/>
            <a:ext cx="6764649" cy="823912"/>
          </a:xfrm>
        </p:spPr>
        <p:txBody>
          <a:bodyPr/>
          <a:lstStyle/>
          <a:p>
            <a:r>
              <a:rPr lang="ja-JP" altLang="en-US" dirty="0"/>
              <a:t>簡単な問題 </a:t>
            </a:r>
            <a:r>
              <a:rPr lang="en-US" altLang="ja-JP" dirty="0"/>
              <a:t>(2</a:t>
            </a:r>
            <a:r>
              <a:rPr lang="ja-JP" altLang="en-US" dirty="0"/>
              <a:t>次形式</a:t>
            </a:r>
            <a:r>
              <a:rPr lang="en-US" altLang="ja-JP" dirty="0"/>
              <a:t>)</a:t>
            </a:r>
            <a:r>
              <a:rPr lang="ja-JP" altLang="en-US" dirty="0"/>
              <a:t>　　　　　　　　　　複雑な問題</a:t>
            </a:r>
            <a:endParaRPr lang="en-US" dirty="0"/>
          </a:p>
        </p:txBody>
      </p:sp>
      <p:pic>
        <p:nvPicPr>
          <p:cNvPr id="14" name="図 13" descr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0.8em]&#10; \nabla f(x) &amp;= 2Ax + b\\[0.2em]&#10;   x^* &amp;= \mathrm{arg min}_{x \in \mathbb{R}} f(x) = -\frac{1}{2}A^{-1} b&#10;\end{align*}&#10;\end{document}" title="IguanaTex Picture Display">
            <a:extLst>
              <a:ext uri="{FF2B5EF4-FFF2-40B4-BE49-F238E27FC236}">
                <a16:creationId xmlns:a16="http://schemas.microsoft.com/office/drawing/2014/main" id="{6AF48A9D-1CBD-26F0-9EE5-C4544FB009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7" y="4854598"/>
            <a:ext cx="4288715" cy="1683915"/>
          </a:xfrm>
          <a:prstGeom prst="rect">
            <a:avLst/>
          </a:prstGeom>
        </p:spPr>
      </p:pic>
      <p:pic>
        <p:nvPicPr>
          <p:cNvPr id="1026" name="Picture 2" descr="y=ax^2+bx+cのグラフ | 数学I | フリー教材開発コミュニティ FTEXT">
            <a:extLst>
              <a:ext uri="{FF2B5EF4-FFF2-40B4-BE49-F238E27FC236}">
                <a16:creationId xmlns:a16="http://schemas.microsoft.com/office/drawing/2014/main" id="{7B0DE240-C46E-1D90-435A-F14ECF2C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3" y="2213874"/>
            <a:ext cx="3176582" cy="25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}{}{}&#10;\end{mini*}&#10;&#10;\end{document}" title="IguanaTex Picture Display">
            <a:extLst>
              <a:ext uri="{FF2B5EF4-FFF2-40B4-BE49-F238E27FC236}">
                <a16:creationId xmlns:a16="http://schemas.microsoft.com/office/drawing/2014/main" id="{5E83285F-7795-BF14-1A0F-BDF9B0E753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11" y="668138"/>
            <a:ext cx="1591682" cy="652491"/>
          </a:xfrm>
          <a:prstGeom prst="rect">
            <a:avLst/>
          </a:prstGeom>
        </p:spPr>
      </p:pic>
      <p:pic>
        <p:nvPicPr>
          <p:cNvPr id="25" name="図 24" descr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 title="IguanaTex Picture Display">
            <a:extLst>
              <a:ext uri="{FF2B5EF4-FFF2-40B4-BE49-F238E27FC236}">
                <a16:creationId xmlns:a16="http://schemas.microsoft.com/office/drawing/2014/main" id="{CD0C1B99-D722-8823-D97C-84B6ACD023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28" y="4982038"/>
            <a:ext cx="5778285" cy="623238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C5A1B87-8086-8ECE-7AD1-5ED132C55491}"/>
              </a:ext>
            </a:extLst>
          </p:cNvPr>
          <p:cNvSpPr txBox="1"/>
          <p:nvPr/>
        </p:nvSpPr>
        <p:spPr>
          <a:xfrm>
            <a:off x="4795463" y="5707915"/>
            <a:ext cx="755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反復法</a:t>
            </a:r>
            <a:r>
              <a:rPr lang="en-US" altLang="ja-JP" sz="2400" dirty="0"/>
              <a:t>: </a:t>
            </a:r>
            <a:r>
              <a:rPr lang="ja-JP" altLang="en-US" sz="2400" dirty="0"/>
              <a:t>逐次的に簡単な問題</a:t>
            </a:r>
            <a:r>
              <a:rPr lang="en-US" altLang="ja-JP" sz="2400" dirty="0"/>
              <a:t>(2</a:t>
            </a:r>
            <a:r>
              <a:rPr lang="ja-JP" altLang="en-US" sz="2400" dirty="0"/>
              <a:t>次形式</a:t>
            </a:r>
            <a:r>
              <a:rPr lang="en-US" altLang="ja-JP" sz="2400" dirty="0"/>
              <a:t>)</a:t>
            </a:r>
            <a:r>
              <a:rPr lang="ja-JP" altLang="en-US" sz="2400" dirty="0"/>
              <a:t>に帰着する</a:t>
            </a:r>
            <a:br>
              <a:rPr lang="en-US" altLang="ja-JP" sz="2400" dirty="0"/>
            </a:br>
            <a:r>
              <a:rPr lang="ja-JP" altLang="en-US" sz="2400" dirty="0"/>
              <a:t>代表例がニュートン法や準ニュートン法</a:t>
            </a:r>
            <a:r>
              <a:rPr lang="en-US" altLang="ja-JP" sz="2400" dirty="0"/>
              <a:t>(SciPy</a:t>
            </a:r>
            <a:r>
              <a:rPr lang="ja-JP" altLang="en-US" sz="2400" dirty="0"/>
              <a:t>の</a:t>
            </a:r>
            <a:r>
              <a:rPr lang="en-US" altLang="ja-JP" sz="2400" dirty="0"/>
              <a:t>L-BFGS-B)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A1A313-E6DC-9AB6-A445-D47013E1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図 9" descr="\documentclass{article}&#10;\usepackage{amsmath}&#10;\usepackage{amssymb}&#10;\usepackage{amsthm}&#10;\usepackage{bm,bbm}&#10;\usepackage{physics}&#10;\usepackage{xcolor}&#10;\usepackage{optidef}&#10;\pagestyle{empty}&#10;\begin{document}&#10;&#10;\begin{equation*}&#10;    f(x)&#10;\end{equation*}&#10;&#10;\end{document}" title="IguanaTex Picture Display">
            <a:extLst>
              <a:ext uri="{FF2B5EF4-FFF2-40B4-BE49-F238E27FC236}">
                <a16:creationId xmlns:a16="http://schemas.microsoft.com/office/drawing/2014/main" id="{E5514362-3C9C-5925-E36A-1300B00838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10" y="776822"/>
            <a:ext cx="738995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 descr="ロ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218611F-238A-B421-5355-1189F2C69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39" name="図 3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2EBD5A5-8F6A-81B2-C315-D616CA2C7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1" name="図 40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D605599-191B-7FEA-C2FA-EEF058303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3" name="図 42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60AC7F-8A96-0261-9AAE-7EE513FC8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5" name="図 4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1C4D7-A92D-A903-9990-2379E87F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7" name="図 46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8C15DC7-54D2-E2EB-DC0A-F14E92A94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9" name="図 4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017B2EA-1C52-8632-4191-2342C4D95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1" name="図 5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1BA7F9B1-3776-5040-2915-5FF0B2EB34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3" name="図 52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9F8DC218-E72B-1F81-DB95-4ED1AA2A49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5" name="図 54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4EE90381-58CB-252A-4570-B91CE64182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B9D4F1C-0464-8E95-B407-1CF1039E17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9" name="図 5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1E1E25F-593C-8856-3FC8-7B06EB925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61" name="図 6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891563E-9D1E-FF73-B163-1B4FCAB143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sp>
        <p:nvSpPr>
          <p:cNvPr id="9" name="タイトル 8">
            <a:extLst>
              <a:ext uri="{FF2B5EF4-FFF2-40B4-BE49-F238E27FC236}">
                <a16:creationId xmlns:a16="http://schemas.microsoft.com/office/drawing/2014/main" id="{648BCE54-3BC3-AC80-E4F4-964BD495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準ニュートン法とは</a:t>
            </a:r>
            <a:r>
              <a:rPr lang="en-US" altLang="ja-JP" dirty="0"/>
              <a:t>?</a:t>
            </a:r>
            <a:endParaRPr lang="en-US" dirty="0"/>
          </a:p>
        </p:txBody>
      </p:sp>
      <p:pic>
        <p:nvPicPr>
          <p:cNvPr id="15" name="図 1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E9C708E3-B38A-708A-078A-99258EAE1B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27" y="1930978"/>
            <a:ext cx="2545067" cy="5930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6CC561-EBE0-3CFC-42F3-C9811589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/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/>
                  <a:t>準ニュートン法はこれを解く代表的手法で実用上最速。</a:t>
                </a:r>
                <a:endParaRPr lang="en-US" altLang="ja-JP" sz="2400" dirty="0"/>
              </a:p>
              <a:p>
                <a:br>
                  <a:rPr lang="en-US" altLang="ja-JP" sz="2400" dirty="0"/>
                </a:br>
                <a:r>
                  <a:rPr lang="ja-JP" altLang="en-US" sz="2400" dirty="0"/>
                  <a:t>点列を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ja-JP" altLang="en-US" sz="2400" dirty="0"/>
                  <a:t>と逐次的に更新して、最適解へ。</a:t>
                </a:r>
                <a:endParaRPr lang="en-US" altLang="ja-JP" sz="2400" dirty="0"/>
              </a:p>
              <a:p>
                <a:r>
                  <a:rPr lang="ja-JP" altLang="en-US" sz="2400" dirty="0"/>
                  <a:t>関数値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 とその勾配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のみから</a:t>
                </a:r>
                <a:br>
                  <a:rPr lang="en-US" altLang="ja-JP" sz="2400" dirty="0"/>
                </a:br>
                <a:r>
                  <a:rPr lang="ja-JP" altLang="en-US" sz="2400" dirty="0"/>
                  <a:t>近似ヘッセ行列</a:t>
                </a:r>
                <a:r>
                  <a:rPr lang="en-US" altLang="ja-JP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2400" dirty="0"/>
                  <a:t>)</a:t>
                </a:r>
                <a:r>
                  <a:rPr lang="ja-JP" altLang="en-US" sz="2400" dirty="0"/>
                  <a:t>および二次近似を作る。</a:t>
                </a:r>
                <a:br>
                  <a:rPr lang="en-US" altLang="ja-JP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lang="ja-JP" altLang="en-US" sz="2400" dirty="0"/>
                  <a:t>更新方法の代表例が</a:t>
                </a:r>
                <a:r>
                  <a:rPr lang="en-US" altLang="ja-JP" sz="2400" dirty="0"/>
                  <a:t>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r>
                  <a:rPr lang="ja-JP" altLang="en-US" sz="2400" dirty="0"/>
                  <a:t>計算量を抑えた亜種</a:t>
                </a:r>
                <a:r>
                  <a:rPr lang="en-US" altLang="ja-JP" sz="2400" dirty="0"/>
                  <a:t>(Limited-memory)</a:t>
                </a:r>
                <a:r>
                  <a:rPr lang="ja-JP" altLang="en-US" sz="2400" dirty="0"/>
                  <a:t>が</a:t>
                </a:r>
                <a:r>
                  <a:rPr lang="en-US" altLang="ja-JP" sz="2400" dirty="0"/>
                  <a:t>L-BFGS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br>
                  <a:rPr lang="en-US" altLang="ja-JP" sz="2400" dirty="0"/>
                </a:br>
                <a:r>
                  <a:rPr lang="en-US" altLang="ja-JP" sz="2400" dirty="0"/>
                  <a:t>Folker Hoffmann</a:t>
                </a:r>
                <a:r>
                  <a:rPr lang="ja-JP" altLang="en-US" sz="2400" dirty="0"/>
                  <a:t>氏による</a:t>
                </a:r>
                <a:r>
                  <a:rPr lang="en-US" altLang="ja-JP" sz="2400" dirty="0" err="1"/>
                  <a:t>scipy.optimize</a:t>
                </a:r>
                <a:r>
                  <a:rPr lang="ja-JP" altLang="en-US" sz="2400" dirty="0"/>
                  <a:t>の</a:t>
                </a:r>
                <a:br>
                  <a:rPr lang="en-US" altLang="ja-JP" sz="2400" dirty="0"/>
                </a:br>
                <a:r>
                  <a:rPr lang="ja-JP" altLang="en-US" sz="2400" dirty="0">
                    <a:hlinkClick r:id="rId17"/>
                  </a:rPr>
                  <a:t>解説動画</a:t>
                </a:r>
                <a:r>
                  <a:rPr lang="ja-JP" altLang="en-US" sz="2400" dirty="0"/>
                  <a:t>も理解におすすめです。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blipFill>
                <a:blip r:embed="rId18"/>
                <a:stretch>
                  <a:fillRect l="-1376" t="-1932" r="-4213" b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9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650D69-3E18-522D-FDFA-9BA464BDAA7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Part.1</a:t>
            </a:r>
            <a:r>
              <a:rPr lang="ja-JP" altLang="en-US" dirty="0">
                <a:solidFill>
                  <a:schemeClr val="tx1"/>
                </a:solidFill>
              </a:rPr>
              <a:t>のまとめ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9B3234-C407-A1E7-39B6-FF3C38592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1871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連続最適化問題</a:t>
            </a:r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準ニュートン法が解法の一つ</a:t>
            </a:r>
            <a:endParaRPr lang="en-US" altLang="ja-JP" dirty="0"/>
          </a:p>
          <a:p>
            <a:r>
              <a:rPr lang="en-US" dirty="0" err="1"/>
              <a:t>scipy.optimize</a:t>
            </a:r>
            <a:r>
              <a:rPr lang="ja-JP" altLang="en-US" dirty="0"/>
              <a:t>で実装されている</a:t>
            </a:r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A55A2F2-ACEF-7A80-8264-549D079C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4640"/>
            <a:ext cx="5181600" cy="301350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あくまで個人の感想ですが、</a:t>
            </a:r>
            <a:br>
              <a:rPr lang="en-US" altLang="ja-JP" dirty="0"/>
            </a:br>
            <a:r>
              <a:rPr lang="ja-JP" altLang="en-US" dirty="0"/>
              <a:t>数理最適化は基礎技術寄り</a:t>
            </a:r>
            <a:endParaRPr lang="en-US" altLang="ja-JP" dirty="0"/>
          </a:p>
          <a:p>
            <a:r>
              <a:rPr lang="ja-JP" altLang="en-US" dirty="0"/>
              <a:t>モデリング次第で実はこの技術が使える、みたいな場面が存在</a:t>
            </a:r>
            <a:endParaRPr lang="en-US" altLang="ja-JP" dirty="0"/>
          </a:p>
          <a:p>
            <a:r>
              <a:rPr lang="ja-JP" altLang="en-US" dirty="0"/>
              <a:t>数学的に解きにくい問題もあり、どう定式化するかが一番重要</a:t>
            </a:r>
            <a:br>
              <a:rPr lang="en-US" altLang="ja-JP" dirty="0"/>
            </a:br>
            <a:r>
              <a:rPr lang="ja-JP" altLang="en-US" dirty="0"/>
              <a:t>ともよく言われる</a:t>
            </a:r>
            <a:endParaRPr lang="en-US" dirty="0"/>
          </a:p>
          <a:p>
            <a:endParaRPr lang="en-US" dirty="0"/>
          </a:p>
        </p:txBody>
      </p:sp>
      <p:pic>
        <p:nvPicPr>
          <p:cNvPr id="5" name="図 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3D1603D2-920A-8877-19A1-083BA85B13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88" y="2321636"/>
            <a:ext cx="2545067" cy="59306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B83E64B-5104-1263-EDB1-BDC61B36D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6518" y="4324054"/>
            <a:ext cx="2499278" cy="2499278"/>
          </a:xfrm>
          <a:prstGeom prst="rect">
            <a:avLst/>
          </a:prstGeom>
        </p:spPr>
      </p:pic>
      <p:pic>
        <p:nvPicPr>
          <p:cNvPr id="7" name="コンテンツ プレースホルダー 7">
            <a:extLst>
              <a:ext uri="{FF2B5EF4-FFF2-40B4-BE49-F238E27FC236}">
                <a16:creationId xmlns:a16="http://schemas.microsoft.com/office/drawing/2014/main" id="{AA888A3F-2305-511A-F03E-66F1168F7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37" y="4478143"/>
            <a:ext cx="3679658" cy="2241156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73705DD-BA02-174B-1EAF-E667A177BE7E}"/>
              </a:ext>
            </a:extLst>
          </p:cNvPr>
          <p:cNvCxnSpPr>
            <a:cxnSpLocks/>
          </p:cNvCxnSpPr>
          <p:nvPr/>
        </p:nvCxnSpPr>
        <p:spPr>
          <a:xfrm>
            <a:off x="4454695" y="5577658"/>
            <a:ext cx="3211531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A42D6A-6C1D-84D5-DEEC-A0D591907BA0}"/>
              </a:ext>
            </a:extLst>
          </p:cNvPr>
          <p:cNvSpPr txBox="1"/>
          <p:nvPr/>
        </p:nvSpPr>
        <p:spPr>
          <a:xfrm>
            <a:off x="4575844" y="4832441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モデリング・定式化</a:t>
            </a:r>
            <a:endParaRPr 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7631C6-08DA-6FE5-1969-473FBFC2265E}"/>
              </a:ext>
            </a:extLst>
          </p:cNvPr>
          <p:cNvSpPr txBox="1"/>
          <p:nvPr/>
        </p:nvSpPr>
        <p:spPr>
          <a:xfrm>
            <a:off x="4575844" y="5861210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効率的な解法の提供</a:t>
            </a:r>
            <a:endParaRPr lang="en-US" sz="24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2E945C36-E5D0-9D42-1C96-AF499D49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0D1C50-1DE5-9D7B-F484-7EA321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Part2. NetworkX</a:t>
            </a:r>
            <a:r>
              <a:rPr lang="ja-JP" altLang="en-US" dirty="0"/>
              <a:t>への応用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79C222-2A26-3260-BB22-7B9B68207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36" y="2287962"/>
            <a:ext cx="10515600" cy="4351338"/>
          </a:xfrm>
        </p:spPr>
        <p:txBody>
          <a:bodyPr/>
          <a:lstStyle/>
          <a:p>
            <a:r>
              <a:rPr lang="en-US" dirty="0"/>
              <a:t>2025</a:t>
            </a:r>
            <a:r>
              <a:rPr lang="ja-JP" altLang="en-US" dirty="0"/>
              <a:t>年頃に、</a:t>
            </a:r>
            <a:br>
              <a:rPr lang="en-US" altLang="ja-JP" dirty="0"/>
            </a:br>
            <a:r>
              <a:rPr lang="en-US" altLang="ja-JP" dirty="0"/>
              <a:t>NetworkX(</a:t>
            </a:r>
            <a:r>
              <a:rPr lang="ja-JP" altLang="en-US" dirty="0"/>
              <a:t>グラフライブラリ</a:t>
            </a:r>
            <a:r>
              <a:rPr lang="en-US" altLang="ja-JP" dirty="0"/>
              <a:t>)</a:t>
            </a:r>
            <a:r>
              <a:rPr lang="ja-JP" altLang="en-US" dirty="0"/>
              <a:t>へ</a:t>
            </a: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および</a:t>
            </a:r>
            <a:r>
              <a:rPr lang="en-US" altLang="ja-JP" dirty="0"/>
              <a:t>L-BFGS</a:t>
            </a:r>
            <a:r>
              <a:rPr lang="ja-JP" altLang="en-US" dirty="0"/>
              <a:t>法を用いた</a:t>
            </a:r>
            <a:br>
              <a:rPr lang="en-US" altLang="ja-JP" dirty="0"/>
            </a:br>
            <a:r>
              <a:rPr lang="en-US" altLang="ja-JP" dirty="0"/>
              <a:t>Contribution</a:t>
            </a:r>
            <a:r>
              <a:rPr lang="ja-JP" altLang="en-US" dirty="0"/>
              <a:t>を行いました</a:t>
            </a:r>
            <a:endParaRPr lang="en-US" dirty="0">
              <a:hlinkClick r:id="rId2"/>
            </a:endParaRPr>
          </a:p>
          <a:p>
            <a:r>
              <a:rPr lang="en-US" u="sng" dirty="0">
                <a:hlinkClick r:id="rId2"/>
              </a:rPr>
              <a:t>PR-#7889</a:t>
            </a:r>
            <a:r>
              <a:rPr lang="ja-JP" altLang="en-US" dirty="0"/>
              <a:t> </a:t>
            </a:r>
            <a:r>
              <a:rPr lang="en-US" u="sng" dirty="0">
                <a:hlinkClick r:id="rId3"/>
              </a:rPr>
              <a:t>PR-#8041</a:t>
            </a:r>
            <a:r>
              <a:rPr lang="en-US" dirty="0"/>
              <a:t> </a:t>
            </a:r>
            <a:r>
              <a:rPr lang="en-US" u="sng" dirty="0">
                <a:hlinkClick r:id="rId4"/>
              </a:rPr>
              <a:t>PR-#8042</a:t>
            </a:r>
            <a:r>
              <a:rPr lang="en-US" dirty="0"/>
              <a:t> </a:t>
            </a:r>
            <a:r>
              <a:rPr lang="en-US" u="sng" dirty="0">
                <a:hlinkClick r:id="rId5"/>
              </a:rPr>
              <a:t>PR-#8145</a:t>
            </a:r>
            <a:endParaRPr lang="en-US" dirty="0"/>
          </a:p>
          <a:p>
            <a:r>
              <a:rPr lang="en-US" u="sng" dirty="0">
                <a:hlinkClick r:id="rId6"/>
              </a:rPr>
              <a:t>Issue-#8113</a:t>
            </a:r>
            <a:endParaRPr lang="en-US" u="sng" dirty="0"/>
          </a:p>
          <a:p>
            <a:r>
              <a:rPr lang="ja-JP" altLang="en-US" dirty="0">
                <a:hlinkClick r:id="rId7"/>
              </a:rPr>
              <a:t>右の</a:t>
            </a:r>
            <a:r>
              <a:rPr lang="en-US" dirty="0">
                <a:hlinkClick r:id="rId7"/>
              </a:rPr>
              <a:t>Gallery</a:t>
            </a:r>
            <a:r>
              <a:rPr lang="ja-JP" altLang="en-US" dirty="0">
                <a:hlinkClick r:id="rId7"/>
              </a:rPr>
              <a:t>ページ</a:t>
            </a:r>
            <a:r>
              <a:rPr lang="ja-JP" altLang="en-US" dirty="0"/>
              <a:t>は</a:t>
            </a:r>
            <a:br>
              <a:rPr lang="en-US" altLang="ja-JP" dirty="0"/>
            </a:br>
            <a:r>
              <a:rPr lang="ja-JP" altLang="en-US" dirty="0"/>
              <a:t>私が作りました</a:t>
            </a:r>
            <a:endParaRPr lang="en-US" altLang="ja-JP" dirty="0"/>
          </a:p>
          <a:p>
            <a:r>
              <a:rPr lang="ja-JP" altLang="en-US" dirty="0"/>
              <a:t>ここではそれについてお話しします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grid_2d 0.15s, negative_weight 0.00s, gnp_random 0.03s, 0.20s, 0.02s, 0.07s, 0.13s, 0.02s, 0.07s">
            <a:extLst>
              <a:ext uri="{FF2B5EF4-FFF2-40B4-BE49-F238E27FC236}">
                <a16:creationId xmlns:a16="http://schemas.microsoft.com/office/drawing/2014/main" id="{EB6218A1-F982-0FE5-AA52-A236ED5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75" y="3231686"/>
            <a:ext cx="3261189" cy="32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7C73A513-0A14-A205-D96F-554E852EEB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888" y="125648"/>
            <a:ext cx="4591112" cy="3007970"/>
          </a:xfrm>
          <a:prstGeom prst="rect">
            <a:avLst/>
          </a:prstGeom>
        </p:spPr>
      </p:pic>
      <p:pic>
        <p:nvPicPr>
          <p:cNvPr id="7" name="図 6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03D660BB-E346-7AB5-700E-EA3CD86500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29" y="1587338"/>
            <a:ext cx="1367858" cy="136785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61492B-454F-AE78-108D-132995A3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A9B524-2B95-AE91-1961-EAA04392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グラフ描画とは</a:t>
            </a:r>
            <a:r>
              <a:rPr lang="en-US" altLang="ja-JP" dirty="0"/>
              <a:t>?</a:t>
            </a:r>
            <a:endParaRPr lang="en-US" dirty="0"/>
          </a:p>
        </p:txBody>
      </p:sp>
      <p:pic>
        <p:nvPicPr>
          <p:cNvPr id="4" name="Recording 2026-01-18 092911">
            <a:hlinkClick r:id="" action="ppaction://media"/>
            <a:extLst>
              <a:ext uri="{FF2B5EF4-FFF2-40B4-BE49-F238E27FC236}">
                <a16:creationId xmlns:a16="http://schemas.microsoft.com/office/drawing/2014/main" id="{3B3FA8C0-941C-0D0D-EF9B-91349399ED7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889" y="1529880"/>
            <a:ext cx="8040580" cy="3970317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D36BB79-1A0A-BCC2-CCAC-7F8629D3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C547A8-72DF-EFA3-CF2F-A74D84FFD2F0}"/>
              </a:ext>
            </a:extLst>
          </p:cNvPr>
          <p:cNvSpPr txBox="1"/>
          <p:nvPr/>
        </p:nvSpPr>
        <p:spPr>
          <a:xfrm>
            <a:off x="696432" y="2020906"/>
            <a:ext cx="24555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グラフ </a:t>
            </a:r>
            <a:r>
              <a:rPr lang="pt-BR" sz="2800" dirty="0"/>
              <a:t>G = (V,E)</a:t>
            </a:r>
          </a:p>
          <a:p>
            <a:r>
              <a:rPr lang="pt-BR" sz="2800" dirty="0"/>
              <a:t> </a:t>
            </a:r>
            <a:r>
              <a:rPr lang="ja-JP" altLang="en-US" sz="2800" dirty="0"/>
              <a:t>頂点集合　</a:t>
            </a:r>
            <a:r>
              <a:rPr lang="en-US" altLang="ja-JP" sz="2800" dirty="0"/>
              <a:t>V</a:t>
            </a:r>
          </a:p>
          <a:p>
            <a:r>
              <a:rPr lang="ja-JP" altLang="en-US" sz="2800" dirty="0"/>
              <a:t>     辺集合　</a:t>
            </a:r>
            <a:r>
              <a:rPr lang="en-US" altLang="ja-JP" sz="2800" dirty="0"/>
              <a:t>E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2</a:t>
            </a:r>
            <a:r>
              <a:rPr lang="ja-JP" altLang="en-US" sz="2800" dirty="0"/>
              <a:t>次元上に</a:t>
            </a:r>
            <a:br>
              <a:rPr lang="en-US" altLang="ja-JP" sz="2800" dirty="0"/>
            </a:br>
            <a:r>
              <a:rPr lang="ja-JP" altLang="en-US" sz="2800" dirty="0"/>
              <a:t>辺や頂点の</a:t>
            </a:r>
            <a:br>
              <a:rPr lang="en-US" altLang="ja-JP" sz="2800" dirty="0"/>
            </a:br>
            <a:r>
              <a:rPr lang="ja-JP" altLang="en-US" sz="2800" dirty="0"/>
              <a:t>重なりなく描画できると</a:t>
            </a:r>
            <a:br>
              <a:rPr lang="en-US" altLang="ja-JP" sz="2800" dirty="0"/>
            </a:br>
            <a:r>
              <a:rPr lang="ja-JP" altLang="en-US" sz="2800" dirty="0"/>
              <a:t>分かりやすい</a:t>
            </a:r>
            <a:endParaRPr 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E1DE78-2A23-ACA8-DF9E-51C693CD637C}"/>
              </a:ext>
            </a:extLst>
          </p:cNvPr>
          <p:cNvSpPr txBox="1"/>
          <p:nvPr/>
        </p:nvSpPr>
        <p:spPr>
          <a:xfrm>
            <a:off x="696432" y="6125517"/>
            <a:ext cx="1062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特に有名なのが</a:t>
            </a:r>
            <a:r>
              <a:rPr lang="en-US" altLang="ja-JP" sz="2400" dirty="0" err="1"/>
              <a:t>Fruchterman</a:t>
            </a:r>
            <a:r>
              <a:rPr lang="en-US" altLang="ja-JP" sz="2400" dirty="0"/>
              <a:t>–Reingold</a:t>
            </a:r>
            <a:r>
              <a:rPr lang="ja-JP" altLang="en-US" sz="2400" dirty="0"/>
              <a:t>モデル </a:t>
            </a:r>
            <a:r>
              <a:rPr lang="en-US" altLang="ja-JP" sz="2400" dirty="0"/>
              <a:t>(</a:t>
            </a:r>
            <a:r>
              <a:rPr lang="ja-JP" altLang="en-US" sz="2400" dirty="0"/>
              <a:t>頂点間に引力と斥力が働いている</a:t>
            </a:r>
            <a:r>
              <a:rPr lang="en-US" altLang="ja-JP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216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4.7244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/>
  <p:tag name="IGUANATEXSIZE" val="28"/>
  <p:tag name="IGUANATEXCURSOR" val="23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8.2339"/>
  <p:tag name="ORIGINALWIDTH" val=" 1595.8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/>
  <p:tag name="IGUANATEXSIZE" val="20"/>
  <p:tag name="IGUANATEXCURSOR" val="285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677.54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/>
  <p:tag name="IGUANATEXSIZE" val="20"/>
  <p:tag name="IGUANATEXCURSOR" val="291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67.904"/>
  <p:tag name="ORIGINALWIDTH" val=" 1955.756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0.8em]&#10; \nabla f(x) &amp;= 2Ax + b\\[0.2em]&#10;   x^* &amp;= \mathrm{arg min}_{x \in \mathbb{R}} f(x) = -\frac{1}{2}A^{-1} b&#10;\end{align*}&#10;\end{document}"/>
  <p:tag name="IGUANATEXSIZE" val="20"/>
  <p:tag name="IGUANATEXCURSOR" val="29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97.9753"/>
  <p:tag name="ORIGINALWIDTH" val=" 482.9396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}{}{}&#10;\end{mini*}&#10;&#10;\end{document}"/>
  <p:tag name="IGUANATEXSIZE" val="28"/>
  <p:tag name="IGUANATEXCURSOR" val="239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6.7116"/>
  <p:tag name="ORIGINALWIDTH" val=" 2843.645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/>
  <p:tag name="IGUANATEXSIZE" val="20"/>
  <p:tag name="IGUANATEXCURSOR" val="288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224.22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equation*}&#10;    f(x)&#10;\end{equation*}&#10;&#10;\end{document}"/>
  <p:tag name="IGUANATEXSIZE" val="28"/>
  <p:tag name="IGUANATEXCURSOR" val="230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8.4739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8.4739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heme/theme1.xml><?xml version="1.0" encoding="utf-8"?>
<a:theme xmlns:a="http://schemas.openxmlformats.org/drawingml/2006/main" name="Office 2013 - 2022 テーマ">
  <a:themeElements>
    <a:clrScheme name="ユーザー定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4BEA03A275B9344B3644FB184C48E50" ma:contentTypeVersion="4" ma:contentTypeDescription="新しいドキュメントを作成します。" ma:contentTypeScope="" ma:versionID="8f13a88bbb20a5f4c31370ec97af2d35">
  <xsd:schema xmlns:xsd="http://www.w3.org/2001/XMLSchema" xmlns:xs="http://www.w3.org/2001/XMLSchema" xmlns:p="http://schemas.microsoft.com/office/2006/metadata/properties" xmlns:ns3="6f8dd3ab-1fa9-4531-b3f9-4bec1a8db024" targetNamespace="http://schemas.microsoft.com/office/2006/metadata/properties" ma:root="true" ma:fieldsID="c1843ab5d4657fbd177ebb72f127377b" ns3:_="">
    <xsd:import namespace="6f8dd3ab-1fa9-4531-b3f9-4bec1a8db0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dd3ab-1fa9-4531-b3f9-4bec1a8db0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0C7BB9-5AF6-4BE2-9EFE-5CC9BF32C4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dd3ab-1fa9-4531-b3f9-4bec1a8db0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56DEF2-EDD1-49B3-B717-2914A36F85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9308A5-1AB7-4715-B029-BD1FC911800D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  <ds:schemaRef ds:uri="6f8dd3ab-1fa9-4531-b3f9-4bec1a8db024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737</TotalTime>
  <Words>1464</Words>
  <Application>Microsoft Office PowerPoint</Application>
  <PresentationFormat>ワイド画面</PresentationFormat>
  <Paragraphs>139</Paragraphs>
  <Slides>21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Office 2013 - 2022 テーマ</vt:lpstr>
      <vt:lpstr>効率的な最適化手法 "L-BFGS法"の、 NetworkX での活用と SciPy の実装について</vt:lpstr>
      <vt:lpstr>自己紹介</vt:lpstr>
      <vt:lpstr>本日の概要</vt:lpstr>
      <vt:lpstr>Part1.連続最適化とは?</vt:lpstr>
      <vt:lpstr>無制約最適化問題　　　　　　　　の解法</vt:lpstr>
      <vt:lpstr>準ニュートン法とは?</vt:lpstr>
      <vt:lpstr>Part.1のまとめ</vt:lpstr>
      <vt:lpstr>Part2. NetworkXへの応用</vt:lpstr>
      <vt:lpstr>グラフ描画とは?</vt:lpstr>
      <vt:lpstr>従来のNetworkXが抱えていた問題</vt:lpstr>
      <vt:lpstr>連続最適化への帰着</vt:lpstr>
      <vt:lpstr>最適化問題の導出</vt:lpstr>
      <vt:lpstr>改善したアルゴリズムの出力結果</vt:lpstr>
      <vt:lpstr>Pull Requestについて</vt:lpstr>
      <vt:lpstr>Part3. 学問寄りの応用例</vt:lpstr>
      <vt:lpstr>量子情報</vt:lpstr>
      <vt:lpstr>単調回帰(PAVA)</vt:lpstr>
      <vt:lpstr>非平滑最適化問題</vt:lpstr>
      <vt:lpstr>リーマン多様体上の最適化</vt:lpstr>
      <vt:lpstr>余談: 直近の研究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浜口　広樹</dc:creator>
  <cp:lastModifiedBy>浜口　広樹</cp:lastModifiedBy>
  <cp:revision>11</cp:revision>
  <dcterms:created xsi:type="dcterms:W3CDTF">2026-01-17T09:03:44Z</dcterms:created>
  <dcterms:modified xsi:type="dcterms:W3CDTF">2026-01-24T08:14:13Z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0x01010024BEA03A275B9344B3644FB184C48E50</vt:lpwstr>
  </property>
</Properties>
</file>